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6" r:id="rId1"/>
  </p:sldMasterIdLst>
  <p:notesMasterIdLst>
    <p:notesMasterId r:id="rId19"/>
  </p:notesMasterIdLst>
  <p:sldIdLst>
    <p:sldId id="273" r:id="rId2"/>
    <p:sldId id="268" r:id="rId3"/>
    <p:sldId id="265" r:id="rId4"/>
    <p:sldId id="269" r:id="rId5"/>
    <p:sldId id="270" r:id="rId6"/>
    <p:sldId id="271" r:id="rId7"/>
    <p:sldId id="272" r:id="rId8"/>
    <p:sldId id="274" r:id="rId9"/>
    <p:sldId id="275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4" r:id="rId18"/>
  </p:sldIdLst>
  <p:sldSz cx="12192000" cy="6858000"/>
  <p:notesSz cx="6781800" cy="9926638"/>
  <p:custDataLst>
    <p:tags r:id="rId20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679" autoAdjust="0"/>
    <p:restoredTop sz="94660"/>
  </p:normalViewPr>
  <p:slideViewPr>
    <p:cSldViewPr snapToGrid="0">
      <p:cViewPr varScale="1">
        <p:scale>
          <a:sx n="54" d="100"/>
          <a:sy n="54" d="100"/>
        </p:scale>
        <p:origin x="11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175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EA935C-8702-4E87-9BCA-5D0BD940C9A8}" type="datetimeFigureOut">
              <a:rPr lang="ru-RU" smtClean="0"/>
              <a:t>19.06.2024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14338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7863" y="4776788"/>
            <a:ext cx="54260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1750" y="942975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1C951C-7F48-4646-B9B7-88DB94A342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9222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BA21F-24D0-46E9-B1DF-20C616C2F3C3}" type="datetimeFigureOut">
              <a:rPr lang="ru-RU" smtClean="0"/>
              <a:t>19.06.2024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54DC3-5FF3-46CB-843A-F46315AABAA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5755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BA21F-24D0-46E9-B1DF-20C616C2F3C3}" type="datetimeFigureOut">
              <a:rPr lang="ru-RU" smtClean="0"/>
              <a:t>19.06.2024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54DC3-5FF3-46CB-843A-F46315AABAA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2907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BA21F-24D0-46E9-B1DF-20C616C2F3C3}" type="datetimeFigureOut">
              <a:rPr lang="ru-RU" smtClean="0"/>
              <a:t>19.06.2024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54DC3-5FF3-46CB-843A-F46315AABAA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97991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BA21F-24D0-46E9-B1DF-20C616C2F3C3}" type="datetimeFigureOut">
              <a:rPr lang="ru-RU" smtClean="0"/>
              <a:t>19.06.2024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54DC3-5FF3-46CB-843A-F46315AABAA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12336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BA21F-24D0-46E9-B1DF-20C616C2F3C3}" type="datetimeFigureOut">
              <a:rPr lang="ru-RU" smtClean="0"/>
              <a:t>19.06.2024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54DC3-5FF3-46CB-843A-F46315AABAA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70578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BA21F-24D0-46E9-B1DF-20C616C2F3C3}" type="datetimeFigureOut">
              <a:rPr lang="ru-RU" smtClean="0"/>
              <a:t>19.06.2024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54DC3-5FF3-46CB-843A-F46315AABAA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30669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BA21F-24D0-46E9-B1DF-20C616C2F3C3}" type="datetimeFigureOut">
              <a:rPr lang="ru-RU" smtClean="0"/>
              <a:t>19.06.2024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54DC3-5FF3-46CB-843A-F46315AABAA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32474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BA21F-24D0-46E9-B1DF-20C616C2F3C3}" type="datetimeFigureOut">
              <a:rPr lang="ru-RU" smtClean="0"/>
              <a:t>19.06.2024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54DC3-5FF3-46CB-843A-F46315AABAA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40713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BA21F-24D0-46E9-B1DF-20C616C2F3C3}" type="datetimeFigureOut">
              <a:rPr lang="ru-RU" smtClean="0"/>
              <a:t>19.06.2024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54DC3-5FF3-46CB-843A-F46315AABAA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182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BA21F-24D0-46E9-B1DF-20C616C2F3C3}" type="datetimeFigureOut">
              <a:rPr lang="ru-RU" smtClean="0"/>
              <a:t>19.06.2024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F9F54DC3-5FF3-46CB-843A-F46315AABAA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3989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BA21F-24D0-46E9-B1DF-20C616C2F3C3}" type="datetimeFigureOut">
              <a:rPr lang="ru-RU" smtClean="0"/>
              <a:t>19.06.2024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54DC3-5FF3-46CB-843A-F46315AABAA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7733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BA21F-24D0-46E9-B1DF-20C616C2F3C3}" type="datetimeFigureOut">
              <a:rPr lang="ru-RU" smtClean="0"/>
              <a:t>19.06.2024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54DC3-5FF3-46CB-843A-F46315AABAA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3534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BA21F-24D0-46E9-B1DF-20C616C2F3C3}" type="datetimeFigureOut">
              <a:rPr lang="ru-RU" smtClean="0"/>
              <a:t>19.06.2024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54DC3-5FF3-46CB-843A-F46315AABAA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7211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BA21F-24D0-46E9-B1DF-20C616C2F3C3}" type="datetimeFigureOut">
              <a:rPr lang="ru-RU" smtClean="0"/>
              <a:t>19.06.2024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54DC3-5FF3-46CB-843A-F46315AABAA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6311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BA21F-24D0-46E9-B1DF-20C616C2F3C3}" type="datetimeFigureOut">
              <a:rPr lang="ru-RU" smtClean="0"/>
              <a:t>19.06.2024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54DC3-5FF3-46CB-843A-F46315AABAA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9602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BA21F-24D0-46E9-B1DF-20C616C2F3C3}" type="datetimeFigureOut">
              <a:rPr lang="ru-RU" smtClean="0"/>
              <a:t>19.06.2024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54DC3-5FF3-46CB-843A-F46315AABAA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1756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BA21F-24D0-46E9-B1DF-20C616C2F3C3}" type="datetimeFigureOut">
              <a:rPr lang="ru-RU" smtClean="0"/>
              <a:t>19.06.2024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54DC3-5FF3-46CB-843A-F46315AABAA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9067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3FBA21F-24D0-46E9-B1DF-20C616C2F3C3}" type="datetimeFigureOut">
              <a:rPr lang="ru-RU" smtClean="0"/>
              <a:t>19.06.2024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9F54DC3-5FF3-46CB-843A-F46315AABAA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0760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  <p:sldLayoutId id="2147483778" r:id="rId12"/>
    <p:sldLayoutId id="2147483779" r:id="rId13"/>
    <p:sldLayoutId id="2147483780" r:id="rId14"/>
    <p:sldLayoutId id="2147483781" r:id="rId15"/>
    <p:sldLayoutId id="2147483782" r:id="rId16"/>
    <p:sldLayoutId id="2147483783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1" cy="686341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kk-KZ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2023-2024 оқу </a:t>
            </a:r>
            <a:r>
              <a:rPr lang="kk-KZ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жылына </a:t>
            </a:r>
            <a:r>
              <a:rPr lang="kk-KZ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ғылыми – баспа орталығынан оқу-әдістемелік әдебиеттің 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kk-KZ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БАСЫЛЫМ </a:t>
            </a:r>
            <a:r>
              <a:rPr lang="kk-KZ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ЖОСПАРЫ БОЙЫНША ЕСЕП/ 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kk-KZ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kk-KZ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Отчет по выполнению п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лана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издания учебной литературы ППС университета </a:t>
            </a:r>
            <a:endParaRPr lang="ru-RU" sz="2000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на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2023 – 2024 учебный 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год</a:t>
            </a:r>
            <a:endParaRPr lang="ru-RU" sz="2000" b="1" dirty="0" smtClean="0">
              <a:solidFill>
                <a:srgbClr val="00B0F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 algn="ctr"/>
            <a:endParaRPr lang="ru-RU" sz="2000" b="1" dirty="0" smtClean="0">
              <a:solidFill>
                <a:srgbClr val="00B0F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 algn="ctr"/>
            <a:r>
              <a:rPr lang="ru-RU" sz="2000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РЕКОМЕНДОВАНО К ИЗДАНИЮ</a:t>
            </a:r>
          </a:p>
          <a:p>
            <a:pPr lvl="0" algn="ctr"/>
            <a:endParaRPr lang="ru-RU" sz="2000" b="1" dirty="0">
              <a:solidFill>
                <a:srgbClr val="00B0F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 algn="ctr"/>
            <a:endParaRPr lang="ru-RU" sz="2000" b="1" dirty="0" smtClean="0">
              <a:solidFill>
                <a:srgbClr val="00B0F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 algn="ctr"/>
            <a:endParaRPr lang="ru-RU" sz="2000" b="1" dirty="0">
              <a:solidFill>
                <a:srgbClr val="00B0F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 algn="ctr"/>
            <a:r>
              <a:rPr lang="ru-RU" sz="2000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\</a:t>
            </a:r>
          </a:p>
          <a:p>
            <a:pPr lvl="0" algn="ctr"/>
            <a:endParaRPr lang="ru-RU" sz="2000" b="1" dirty="0" smtClean="0">
              <a:solidFill>
                <a:srgbClr val="00B0F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 algn="ctr"/>
            <a:endParaRPr lang="kk-KZ" sz="2000" b="1" dirty="0">
              <a:solidFill>
                <a:srgbClr val="00B0F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 algn="ctr"/>
            <a:endParaRPr lang="kk-KZ" sz="2000" b="1" dirty="0" smtClean="0">
              <a:solidFill>
                <a:srgbClr val="00B0F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 algn="ctr"/>
            <a:endParaRPr lang="kk-KZ" sz="2000" b="1" dirty="0">
              <a:solidFill>
                <a:srgbClr val="00B0F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 algn="ctr"/>
            <a:endParaRPr lang="kk-KZ" sz="2000" b="1" dirty="0" smtClean="0">
              <a:solidFill>
                <a:srgbClr val="00B0F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 algn="ctr"/>
            <a:endParaRPr lang="kk-KZ" sz="2000" b="1" dirty="0">
              <a:solidFill>
                <a:srgbClr val="00B0F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 algn="ctr"/>
            <a:endParaRPr lang="kk-KZ" sz="2000" b="1" dirty="0" smtClean="0">
              <a:solidFill>
                <a:srgbClr val="00B0F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 algn="ctr"/>
            <a:endParaRPr lang="kk-KZ" sz="2000" b="1" dirty="0">
              <a:solidFill>
                <a:srgbClr val="00B0F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 algn="ctr"/>
            <a:endParaRPr lang="kk-KZ" sz="2000" b="1" dirty="0" smtClean="0">
              <a:solidFill>
                <a:srgbClr val="00B0F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 algn="ctr"/>
            <a:endParaRPr lang="kk-KZ" sz="2000" b="1" dirty="0" smtClean="0">
              <a:solidFill>
                <a:srgbClr val="00B0F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 algn="ctr"/>
            <a:endParaRPr lang="ru-RU" sz="2000" b="1" dirty="0">
              <a:solidFill>
                <a:srgbClr val="00B0F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/>
            <a:endParaRPr lang="ru-RU" sz="2000" b="1" dirty="0" smtClean="0">
              <a:solidFill>
                <a:srgbClr val="00B0F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5248675"/>
              </p:ext>
            </p:extLst>
          </p:nvPr>
        </p:nvGraphicFramePr>
        <p:xfrm>
          <a:off x="268406" y="2112211"/>
          <a:ext cx="11726370" cy="45754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4998"/>
                <a:gridCol w="1596223"/>
                <a:gridCol w="3814353"/>
                <a:gridCol w="3355520"/>
                <a:gridCol w="2345276"/>
              </a:tblGrid>
              <a:tr h="920258">
                <a:tc>
                  <a:txBody>
                    <a:bodyPr/>
                    <a:lstStyle/>
                    <a:p>
                      <a:pPr algn="ctr"/>
                      <a:r>
                        <a:rPr lang="kk-KZ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ВШ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 ПЛАНУ ВЫПОЛНЕНО  </a:t>
                      </a:r>
                      <a:endParaRPr kumimoji="0" lang="ru-RU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ВНЕ ПЛАНА: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31040">
                <a:tc>
                  <a:txBody>
                    <a:bodyPr/>
                    <a:lstStyle/>
                    <a:p>
                      <a:pPr algn="ctr"/>
                      <a:r>
                        <a:rPr lang="kk-KZ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ВШЕ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из 10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31040">
                <a:tc>
                  <a:txBody>
                    <a:bodyPr/>
                    <a:lstStyle/>
                    <a:p>
                      <a:pPr algn="ctr"/>
                      <a:r>
                        <a:rPr lang="kk-KZ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ВШП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из </a:t>
                      </a:r>
                      <a:r>
                        <a:rPr lang="kk-KZ" sz="3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3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3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3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31040">
                <a:tc>
                  <a:txBody>
                    <a:bodyPr/>
                    <a:lstStyle/>
                    <a:p>
                      <a:pPr algn="ctr"/>
                      <a:r>
                        <a:rPr lang="kk-KZ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ВШГН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 из</a:t>
                      </a:r>
                      <a:r>
                        <a:rPr lang="kk-KZ" sz="3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9</a:t>
                      </a:r>
                      <a:endParaRPr lang="ru-RU" sz="3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3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3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31040">
                <a:tc>
                  <a:txBody>
                    <a:bodyPr/>
                    <a:lstStyle/>
                    <a:p>
                      <a:pPr algn="ctr"/>
                      <a:r>
                        <a:rPr lang="kk-KZ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ВШИиС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 из</a:t>
                      </a:r>
                      <a:r>
                        <a:rPr lang="kk-KZ" sz="3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</a:t>
                      </a:r>
                      <a:endParaRPr lang="ru-RU" sz="3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3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3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31040"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из </a:t>
                      </a:r>
                      <a:r>
                        <a:rPr lang="kk-KZ" sz="36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  <a:endParaRPr lang="ru-RU" sz="36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36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36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6458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1788723"/>
              </p:ext>
            </p:extLst>
          </p:nvPr>
        </p:nvGraphicFramePr>
        <p:xfrm>
          <a:off x="150125" y="713703"/>
          <a:ext cx="11937242" cy="59703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308"/>
                <a:gridCol w="1773031"/>
                <a:gridCol w="2675051"/>
                <a:gridCol w="4417076"/>
                <a:gridCol w="2492776"/>
              </a:tblGrid>
              <a:tr h="5801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cap="all" baseline="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800" b="1" cap="all" baseline="0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81" marR="30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cap="all" baseline="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Автор</a:t>
                      </a:r>
                      <a:endParaRPr lang="ru-RU" sz="1800" b="1" cap="all" baseline="0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81" marR="30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cap="all" baseline="0" noProof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Атауы</a:t>
                      </a:r>
                      <a:r>
                        <a:rPr lang="ru-RU" sz="1800" b="1" cap="all" baseline="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 </a:t>
                      </a:r>
                      <a:r>
                        <a:rPr lang="ru-RU" sz="1800" b="1" i="0" cap="all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800" b="1" cap="all" baseline="0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81" marR="30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cap="all" baseline="0" noProof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Рецензенттер</a:t>
                      </a:r>
                      <a:r>
                        <a:rPr lang="ru-RU" sz="1800" b="1" cap="all" baseline="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</a:t>
                      </a:r>
                      <a:r>
                        <a:rPr lang="ru-RU" sz="1800" b="1" cap="all" baseline="0" noProof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РеЦЕнЗЕНТЫ</a:t>
                      </a:r>
                      <a:endParaRPr lang="ru-RU" sz="1800" b="1" cap="all" baseline="0" noProof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81" marR="30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ОӘК/ УМС </a:t>
                      </a:r>
                      <a:endParaRPr kumimoji="0" lang="ru-RU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0581" marR="30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36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b="0" cap="all" baseline="0" noProof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cap="all" baseline="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800" b="0" cap="all" baseline="0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81" marR="30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Утилова</a:t>
                      </a:r>
                      <a:r>
                        <a:rPr lang="ru-RU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А.М.,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Хамзина</a:t>
                      </a:r>
                      <a:r>
                        <a:rPr lang="ru-RU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Ш.Ш.,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Шакенова</a:t>
                      </a:r>
                      <a:r>
                        <a:rPr lang="ru-RU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Т.Ж,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Байдалинова</a:t>
                      </a:r>
                      <a:r>
                        <a:rPr lang="ru-RU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Б.А.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Внеплановая работа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ВШЕ</a:t>
                      </a: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kern="1200" baseline="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«Основы научно-исследовательской деятельности и академическое письмо»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Учебное пособие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(рус. яз.)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З.Ш. </a:t>
                      </a:r>
                      <a:r>
                        <a:rPr kumimoji="0" lang="ru-RU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Шавалиева</a:t>
                      </a: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к.п.н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., ассоциированный профессор ВШП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ППУ </a:t>
                      </a:r>
                      <a:r>
                        <a:rPr kumimoji="0" lang="ru-RU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им.Ә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kumimoji="0" lang="ru-RU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Марғұлан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А.Ж.Аплашова</a:t>
                      </a: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к.п.н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., профессор кафедры «Личностное развитие и образование»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НАО «</a:t>
                      </a:r>
                      <a:r>
                        <a:rPr kumimoji="0" lang="ru-RU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Торайгыров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университет»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k-KZ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k-KZ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k-KZ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k-KZ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k-KZ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k-KZ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ОӘК кезекті отырысының 2024 ж 22 сәуірдегі № 5 хаттамасы негізінде </a:t>
                      </a:r>
                      <a:r>
                        <a:rPr kumimoji="0" lang="kk-KZ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басылымға ұсынылады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197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b="0" cap="all" baseline="0" noProof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0" cap="all" baseline="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800" b="0" cap="all" baseline="0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81" marR="30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Жолдабаева А.С.,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Раисова А.Б.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Внеплановая работа</a:t>
                      </a: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ВШГН</a:t>
                      </a:r>
                      <a:endParaRPr lang="kk-KZ" sz="1800" b="0" kern="1200" baseline="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k-KZ" sz="1800" b="0" kern="1200" baseline="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en-US" sz="1800" b="0" i="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Content and language integrated learning</a:t>
                      </a:r>
                      <a:r>
                        <a:rPr lang="ru-RU" sz="1800" b="0" i="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ru-RU" sz="1800" b="0" i="0" u="non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0" i="0" u="non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natural and social sciences</a:t>
                      </a:r>
                      <a:r>
                        <a:rPr lang="ru-RU" sz="1800" b="0" i="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Учебное пособие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(англ. яз.)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Б.Т. </a:t>
                      </a:r>
                      <a:r>
                        <a:rPr kumimoji="0" lang="ru-RU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Кульбаева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к.ф.н., доцент ВШГН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ППУ </a:t>
                      </a:r>
                      <a:r>
                        <a:rPr kumimoji="0" lang="ru-RU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им.Ә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kumimoji="0" lang="ru-RU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Марғұлан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Б.Т. </a:t>
                      </a:r>
                      <a:r>
                        <a:rPr kumimoji="0" lang="ru-RU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Куанышева</a:t>
                      </a: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доктор 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PhD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ассоциированный профессор кафедры «</a:t>
                      </a:r>
                      <a:r>
                        <a:rPr kumimoji="0" lang="ru-RU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Трехъязычие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»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НАО «</a:t>
                      </a:r>
                      <a:r>
                        <a:rPr kumimoji="0" lang="ru-RU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Торайгыров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университет»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indent="0" algn="ctr">
                        <a:buNone/>
                      </a:pPr>
                      <a:endParaRPr lang="ru-RU" sz="18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0"/>
            <a:ext cx="12192000" cy="66511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 defTabSz="457200">
              <a:lnSpc>
                <a:spcPct val="107000"/>
              </a:lnSpc>
            </a:pPr>
            <a:endParaRPr lang="ru-RU" b="1" cap="all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457200">
              <a:lnSpc>
                <a:spcPct val="107000"/>
              </a:lnSpc>
            </a:pPr>
            <a:r>
              <a:rPr lang="ru-RU" b="1" cap="all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Басылымға</a:t>
            </a:r>
            <a:r>
              <a:rPr lang="ru-RU" b="1" cap="all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cap="all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b="1" cap="all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cap="all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электронды</a:t>
            </a:r>
            <a:r>
              <a:rPr lang="ru-RU" b="1" cap="all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cap="all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b="1" cap="all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cap="all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құралын</a:t>
            </a:r>
            <a:r>
              <a:rPr lang="ru-RU" b="1" cap="all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cap="all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әзірлеуге</a:t>
            </a:r>
            <a:r>
              <a:rPr lang="ru-RU" b="1" cap="all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cap="all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ұсынылатын</a:t>
            </a:r>
            <a:r>
              <a:rPr lang="ru-RU" b="1" cap="all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ОӘӘ</a:t>
            </a:r>
          </a:p>
        </p:txBody>
      </p:sp>
    </p:spTree>
    <p:extLst>
      <p:ext uri="{BB962C8B-B14F-4D97-AF65-F5344CB8AC3E}">
        <p14:creationId xmlns:p14="http://schemas.microsoft.com/office/powerpoint/2010/main" val="505675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8737843"/>
              </p:ext>
            </p:extLst>
          </p:nvPr>
        </p:nvGraphicFramePr>
        <p:xfrm>
          <a:off x="27296" y="122831"/>
          <a:ext cx="12010029" cy="6578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545"/>
                <a:gridCol w="1891730"/>
                <a:gridCol w="2224262"/>
                <a:gridCol w="4599207"/>
                <a:gridCol w="2853285"/>
              </a:tblGrid>
              <a:tr h="24713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 cap="all" baseline="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800" b="0" cap="all" baseline="0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81" marR="30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Сағындықұлы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ctr"/>
                      <a:endParaRPr lang="ru-RU" sz="1600" b="0" baseline="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600" b="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Жоспар</a:t>
                      </a:r>
                      <a:r>
                        <a:rPr lang="ru-RU" sz="1600" b="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бойынша</a:t>
                      </a:r>
                      <a:endParaRPr lang="ru-RU" sz="1600" b="0" baseline="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600" b="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1600" b="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ВШГН</a:t>
                      </a:r>
                      <a:endParaRPr lang="ru-RU" sz="1600" b="0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Қазақ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тіліндегі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орамды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сөйлем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жүйесі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  <a:p>
                      <a:pPr algn="ctr"/>
                      <a:r>
                        <a:rPr lang="kk-KZ" sz="1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Оқу құралы</a:t>
                      </a:r>
                      <a:endParaRPr lang="kk-KZ" sz="1800" b="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kk-KZ" sz="18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(каз.яз.)</a:t>
                      </a:r>
                    </a:p>
                    <a:p>
                      <a:pPr algn="ctr"/>
                      <a:r>
                        <a:rPr lang="kk-KZ" sz="1400" b="1" i="1" baseline="0" dirty="0" smtClean="0">
                          <a:solidFill>
                            <a:srgbClr val="00B0F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(Басылымға және электронды оқу құралын әзірлеуге ұсынылады)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С.Н. </a:t>
                      </a:r>
                      <a:r>
                        <a:rPr lang="kk-KZ" sz="1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Сүтжанов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</a:p>
                    <a:p>
                      <a:pPr algn="ctr"/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д.ф..н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., профессор </a:t>
                      </a:r>
                    </a:p>
                    <a:p>
                      <a:pPr algn="ct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ППУ  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им.Ә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Марғұлан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</a:p>
                    <a:p>
                      <a:pPr algn="ctr"/>
                      <a:endParaRPr lang="ru-RU" sz="18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Ж.Н. 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Сүлейменова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</a:p>
                    <a:p>
                      <a:pPr algn="ctr"/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д.п.н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., профессор Казахского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национального женского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университета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indent="0" algn="ctr">
                        <a:buNone/>
                      </a:pPr>
                      <a:endParaRPr lang="ru-RU" sz="18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k-KZ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k-KZ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k-KZ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k-KZ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k-KZ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k-KZ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ОӘК кезекті отырысының 2024 ж 22 сәуірдегі № 5 хаттамасы негізінде басылымға ұсынылады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indent="0" algn="ctr">
                        <a:buNone/>
                      </a:pPr>
                      <a:endParaRPr lang="ru-RU" sz="18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068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 cap="all" baseline="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800" b="0" cap="all" baseline="0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81" marR="30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Тарасовская Н.Е.,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Корогод</a:t>
                      </a:r>
                      <a:r>
                        <a:rPr lang="ru-RU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Н.П.,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Тулиндинова</a:t>
                      </a:r>
                      <a:r>
                        <a:rPr lang="ru-RU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Г.К.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k-KZ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Внеплановая работа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k-KZ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ВШЕ</a:t>
                      </a: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kern="1200" baseline="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b="0" i="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«Биология: задания с ответами для обучения и подготовки к олимпиадам»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b="0" i="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Учебно-методическое пособие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b="0" i="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(рус.яз.)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Г. </a:t>
                      </a:r>
                      <a:r>
                        <a:rPr kumimoji="0" lang="ru-RU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Даржуман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к.б.н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профессор ВШЕ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ППУ </a:t>
                      </a:r>
                      <a:r>
                        <a:rPr kumimoji="0" lang="ru-RU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им.Ә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kumimoji="0" lang="ru-RU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Марғұлан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Ш.Ж.Арынова</a:t>
                      </a: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доктор 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PhD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ассоциированный профессор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кафедры «Биология и экология»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НАО «</a:t>
                      </a:r>
                      <a:r>
                        <a:rPr kumimoji="0" lang="ru-RU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Торайгыров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университет»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3358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2840673"/>
              </p:ext>
            </p:extLst>
          </p:nvPr>
        </p:nvGraphicFramePr>
        <p:xfrm>
          <a:off x="74427" y="109178"/>
          <a:ext cx="12003842" cy="66966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2699"/>
                <a:gridCol w="2101406"/>
                <a:gridCol w="3907780"/>
                <a:gridCol w="3134365"/>
                <a:gridCol w="2487592"/>
              </a:tblGrid>
              <a:tr h="25181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b="0" cap="all" baseline="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600" b="0" cap="all" baseline="0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81" marR="30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Абзудинова Г.К</a:t>
                      </a:r>
                      <a:r>
                        <a:rPr lang="kk-KZ" sz="1600" b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.,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Каирова М.К.,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Абуова А.Б.,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Хлынина Т.А., Маканова А.К.,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Доскарина Г.М.,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Осипова Н.А.,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Аужанова Г.Г.,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Оразалина К.Р.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kk-KZ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 плпну ВШГН</a:t>
                      </a: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«Развитие навыков слушания, говорения, чтения и письма на уроках русского языка (на материале речевых тем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3 четверти) для студентов педагогического</a:t>
                      </a:r>
                      <a:r>
                        <a:rPr lang="ru-RU" sz="1600" b="0" i="0" u="non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направления (6В01750 – Русский язык и литература с нерусским языком обучения, 6В01720 - Русский язык и литература)»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Учебное пособие </a:t>
                      </a:r>
                      <a:endParaRPr lang="ru-RU" sz="1600" b="0" i="0" u="non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Г.С. </a:t>
                      </a:r>
                      <a:r>
                        <a:rPr kumimoji="0" lang="ru-RU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Суюнова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д.ф.н., профессор ВШГН,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ППУ </a:t>
                      </a:r>
                      <a:r>
                        <a:rPr kumimoji="0" lang="ru-RU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им.Ә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kumimoji="0" lang="ru-RU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Марғұлан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Ж. </a:t>
                      </a:r>
                      <a:r>
                        <a:rPr kumimoji="0" lang="ru-RU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Капенова</a:t>
                      </a: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к.п.н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., ассоциированный профессор (доцент)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НАО «</a:t>
                      </a:r>
                      <a:r>
                        <a:rPr kumimoji="0" lang="ru-RU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Торайгыров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университет»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k-KZ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k-KZ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k-KZ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k-KZ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k-KZ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k-KZ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ОӘК кезекті отырысының 2024 ж 22 сәуірдегі № 5 хаттамасы негізінде басылымға ұсынылады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indent="0" algn="ctr">
                        <a:buNone/>
                      </a:pPr>
                      <a:endParaRPr lang="ru-RU" sz="16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874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k-KZ" sz="1600" b="0" cap="all" baseline="0" noProof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cap="all" baseline="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600" b="0" cap="all" baseline="0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81" marR="30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Калимова</a:t>
                      </a:r>
                      <a:r>
                        <a:rPr lang="ru-RU" sz="1600" b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А.Д.,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Жекибаева</a:t>
                      </a:r>
                      <a:r>
                        <a:rPr lang="ru-RU" sz="1600" b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Б.А.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k-KZ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Внеплановая работа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ВШП</a:t>
                      </a: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kern="1200" baseline="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kern="1200" baseline="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kern="1200" baseline="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0" i="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Технология интегрированного</a:t>
                      </a:r>
                      <a:r>
                        <a:rPr lang="kk-KZ" sz="1600" b="0" i="0" u="non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обучения младших школьников</a:t>
                      </a:r>
                      <a:r>
                        <a:rPr lang="kk-KZ" sz="1600" b="0" i="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0" i="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Учебное пособие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0" i="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(рус.яз.)</a:t>
                      </a:r>
                      <a:endParaRPr lang="kk-KZ" sz="1600" b="0" i="1" u="non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1" i="1" u="none" dirty="0" smtClean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Издание за счет средств грантового финансирования</a:t>
                      </a:r>
                      <a:r>
                        <a:rPr lang="kk-KZ" sz="1600" b="1" i="1" u="none" baseline="0" dirty="0" smtClean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молодых ученых по проекту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1" i="1" u="none" baseline="0" dirty="0" smtClean="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«Жас ғалым» Комитета науки Министерства науки и высшего образования РК </a:t>
                      </a:r>
                      <a:endParaRPr lang="kk-KZ" sz="1600" b="1" i="1" u="none" dirty="0" smtClean="0">
                        <a:solidFill>
                          <a:srgbClr val="00B0F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А.К. Нургалиева,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д.п.н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профессор ВШП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ППУ </a:t>
                      </a:r>
                      <a:r>
                        <a:rPr kumimoji="0" lang="ru-RU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им.Ә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kumimoji="0" lang="ru-RU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Марғұлан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Г.Ж. </a:t>
                      </a:r>
                      <a:r>
                        <a:rPr kumimoji="0" lang="ru-RU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Менлибекова</a:t>
                      </a: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д.п.н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., профессор кафедры психологии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ЕНУ им. Л.Н. Гумилева,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Л.А. </a:t>
                      </a:r>
                      <a:r>
                        <a:rPr kumimoji="0" lang="ru-RU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Шкутина</a:t>
                      </a: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д.п.н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., профессор кафедры дошкольной и психолого-педагогической подготовки Карагандинского ун-та им. Е.А. </a:t>
                      </a:r>
                      <a:r>
                        <a:rPr kumimoji="0" lang="ru-RU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Букетова</a:t>
                      </a: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865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891900"/>
              </p:ext>
            </p:extLst>
          </p:nvPr>
        </p:nvGraphicFramePr>
        <p:xfrm>
          <a:off x="137547" y="125506"/>
          <a:ext cx="11982735" cy="65486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1516"/>
                <a:gridCol w="1779788"/>
                <a:gridCol w="2388117"/>
                <a:gridCol w="4731038"/>
                <a:gridCol w="2502276"/>
              </a:tblGrid>
              <a:tr h="7846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cap="all" baseline="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800" b="1" cap="all" baseline="0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81" marR="30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cap="all" baseline="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Автор</a:t>
                      </a:r>
                      <a:endParaRPr lang="ru-RU" sz="1800" b="1" cap="all" baseline="0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81" marR="30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cap="all" baseline="0" noProof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Атауы</a:t>
                      </a:r>
                      <a:r>
                        <a:rPr lang="ru-RU" sz="1800" b="1" cap="all" baseline="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 </a:t>
                      </a:r>
                      <a:r>
                        <a:rPr lang="ru-RU" sz="1800" b="1" i="0" cap="all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800" b="1" cap="all" baseline="0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81" marR="30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cap="all" baseline="0" noProof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Рецензенттер</a:t>
                      </a:r>
                      <a:r>
                        <a:rPr lang="ru-RU" sz="1800" b="1" cap="all" baseline="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</a:t>
                      </a:r>
                      <a:r>
                        <a:rPr lang="ru-RU" sz="1800" b="1" cap="all" baseline="0" noProof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РеЦЕнЗЕНТЫ</a:t>
                      </a:r>
                      <a:endParaRPr lang="ru-RU" sz="1800" b="1" cap="all" baseline="0" noProof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81" marR="30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ОӘК/УМС</a:t>
                      </a:r>
                      <a:endParaRPr kumimoji="0" lang="ru-RU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0581" marR="30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191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b="0" cap="all" baseline="0" noProof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 cap="all" baseline="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800" b="0" cap="all" baseline="0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81" marR="30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kern="1200" baseline="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Сарсенбаева</a:t>
                      </a:r>
                      <a:r>
                        <a:rPr lang="ru-RU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Б.Г.,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Каримова Р.М.,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Абдырова</a:t>
                      </a:r>
                      <a:r>
                        <a:rPr lang="ru-RU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А.О.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(плановая работа)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800" b="0" i="0" u="non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Мектепке</a:t>
                      </a:r>
                      <a:r>
                        <a:rPr lang="ru-RU" sz="1800" b="0" i="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i="0" u="non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дейінгі</a:t>
                      </a:r>
                      <a:r>
                        <a:rPr lang="ru-RU" sz="1800" b="0" i="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i="0" u="non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білім</a:t>
                      </a:r>
                      <a:r>
                        <a:rPr lang="ru-RU" sz="1800" b="0" i="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i="0" u="non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берудегі</a:t>
                      </a:r>
                      <a:r>
                        <a:rPr lang="ru-RU" sz="1800" b="0" i="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i="0" u="non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қазіргі</a:t>
                      </a:r>
                      <a:r>
                        <a:rPr lang="ru-RU" sz="1800" b="0" i="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i="0" u="non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авторлық</a:t>
                      </a:r>
                      <a:r>
                        <a:rPr lang="ru-RU" sz="1800" b="0" i="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i="0" u="non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педагогикалық</a:t>
                      </a:r>
                      <a:r>
                        <a:rPr lang="ru-RU" sz="1800" b="0" i="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i="0" u="non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жүйелер</a:t>
                      </a:r>
                      <a:r>
                        <a:rPr lang="ru-RU" sz="1800" b="0" i="0" u="non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мен </a:t>
                      </a:r>
                      <a:r>
                        <a:rPr lang="ru-RU" sz="1800" b="0" i="0" u="non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бағдарламалар</a:t>
                      </a:r>
                      <a:r>
                        <a:rPr lang="ru-RU" sz="1800" b="0" i="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Оқу</a:t>
                      </a:r>
                      <a:r>
                        <a:rPr lang="ru-RU" sz="1800" b="0" i="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i="0" u="non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құралы</a:t>
                      </a:r>
                      <a:endParaRPr lang="ru-RU" sz="1800" b="0" i="0" u="non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800" b="0" i="0" u="non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каз</a:t>
                      </a:r>
                      <a:r>
                        <a:rPr lang="ru-RU" sz="1800" b="0" i="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яз.)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З.Ш. </a:t>
                      </a:r>
                      <a:r>
                        <a:rPr kumimoji="0" lang="ru-RU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Шавалиева</a:t>
                      </a: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к.п.н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., ассоциированный профессор ВШП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ППУ </a:t>
                      </a:r>
                      <a:r>
                        <a:rPr kumimoji="0" lang="ru-RU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им.Ә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kumimoji="0" lang="ru-RU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Марғұлан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С.К. </a:t>
                      </a:r>
                      <a:r>
                        <a:rPr kumimoji="0" lang="ru-RU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Ксембаева</a:t>
                      </a: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к.п.н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., профессор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НАО «</a:t>
                      </a:r>
                      <a:r>
                        <a:rPr kumimoji="0" lang="ru-RU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Торайгыров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университет»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k-KZ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k-KZ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k-KZ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k-KZ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k-KZ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k-KZ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ОӘК кезекті отырысында қарастырылды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2024 ж 17 маусым № 6</a:t>
                      </a: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448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b="0" cap="all" baseline="0" noProof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 cap="all" baseline="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800" b="0" cap="all" baseline="0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81" marR="30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k-KZ" sz="1800" b="0" kern="1200" baseline="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Хамзина Ш.Ш.,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Шакенова Т.Ж.,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Хасенова М.Т.,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Утилова А.М.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b="0" kern="12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(вне плана)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i="0" u="non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800" b="0" i="0" u="non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Оқушылардың</a:t>
                      </a:r>
                      <a:r>
                        <a:rPr lang="ru-RU" sz="1800" b="0" i="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i="0" u="non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мектептегі</a:t>
                      </a:r>
                      <a:r>
                        <a:rPr lang="ru-RU" sz="1800" b="0" i="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i="0" u="non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жаратылыстану</a:t>
                      </a:r>
                      <a:r>
                        <a:rPr lang="ru-RU" sz="1800" b="0" i="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i="0" u="non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сабақтардағы</a:t>
                      </a:r>
                      <a:r>
                        <a:rPr lang="ru-RU" sz="1800" b="0" i="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i="0" u="non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жетістіктерін</a:t>
                      </a:r>
                      <a:r>
                        <a:rPr lang="ru-RU" sz="1800" b="0" i="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i="0" u="non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талдау</a:t>
                      </a:r>
                      <a:r>
                        <a:rPr lang="ru-RU" sz="1800" b="0" i="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i="0" u="non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жүйесі</a:t>
                      </a:r>
                      <a:r>
                        <a:rPr lang="ru-RU" sz="1800" b="0" i="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b="0" i="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Оқу</a:t>
                      </a:r>
                      <a:r>
                        <a:rPr lang="kk-KZ" sz="1800" b="0" i="0" u="non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құралы</a:t>
                      </a:r>
                      <a:endParaRPr lang="ru-RU" sz="1800" b="0" i="0" u="non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800" b="0" i="0" u="non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каз</a:t>
                      </a:r>
                      <a:r>
                        <a:rPr lang="ru-RU" sz="1800" b="0" i="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яз.)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М.А. </a:t>
                      </a:r>
                      <a:r>
                        <a:rPr kumimoji="0" lang="ru-RU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Кененбаева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к.п.н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., профессор ВШП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ППУ </a:t>
                      </a:r>
                      <a:r>
                        <a:rPr kumimoji="0" lang="ru-RU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им.Ә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kumimoji="0" lang="ru-RU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Марғұлан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С.К. </a:t>
                      </a:r>
                      <a:r>
                        <a:rPr kumimoji="0" lang="ru-RU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Ксембаева</a:t>
                      </a: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к.п.н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., доцент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НАО «</a:t>
                      </a:r>
                      <a:r>
                        <a:rPr kumimoji="0" lang="ru-RU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Торайгыров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университет»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indent="0" algn="ctr">
                        <a:buNone/>
                      </a:pPr>
                      <a:endParaRPr lang="ru-RU" sz="18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1703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4388732"/>
              </p:ext>
            </p:extLst>
          </p:nvPr>
        </p:nvGraphicFramePr>
        <p:xfrm>
          <a:off x="27296" y="122831"/>
          <a:ext cx="12164704" cy="65645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232"/>
                <a:gridCol w="1916093"/>
                <a:gridCol w="2252908"/>
                <a:gridCol w="4658439"/>
                <a:gridCol w="2890032"/>
              </a:tblGrid>
              <a:tr h="29759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b="0" cap="all" baseline="0" noProof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 cap="all" baseline="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800" b="0" cap="all" baseline="0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81" marR="30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k-KZ" sz="1800" b="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k-KZ" sz="1800" b="0" kern="1200" baseline="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Кильдибекова Б.Е.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b="0" kern="12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(плановая работа)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i="0" u="non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i="0" u="non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«Методика работы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 текстом»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Учебно-методическое пособие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(рус. яз.)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i="0" u="non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З.Ш. </a:t>
                      </a:r>
                      <a:r>
                        <a:rPr kumimoji="0" lang="ru-RU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Шавалиева</a:t>
                      </a: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к.п.н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., ассоциированный профессор ВШП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ППУ </a:t>
                      </a:r>
                      <a:r>
                        <a:rPr kumimoji="0" lang="ru-RU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им.Ә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kumimoji="0" lang="ru-RU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Марғұлан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Ж.К. </a:t>
                      </a:r>
                      <a:r>
                        <a:rPr kumimoji="0" lang="ru-RU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Даниярова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к.п.н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., ассоциированный профессор (доцент)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факультета 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Computer Science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НАО «</a:t>
                      </a:r>
                      <a:r>
                        <a:rPr kumimoji="0" lang="ru-RU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Торайгыров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университет»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k-KZ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k-KZ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k-KZ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k-KZ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k-KZ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k-KZ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ОӘК кезекті отырысында қарастырылды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2024 ж 17 маусым № 6</a:t>
                      </a: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886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 cap="all" baseline="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800" b="0" cap="all" baseline="0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81" marR="30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Нургалиева</a:t>
                      </a: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А.К,</a:t>
                      </a:r>
                    </a:p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Нургалиева А.К,</a:t>
                      </a:r>
                    </a:p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Мустафина Р.С.,</a:t>
                      </a:r>
                    </a:p>
                    <a:p>
                      <a:pPr algn="ctr"/>
                      <a:r>
                        <a:rPr lang="ru-RU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Солтанбаева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Б.Ф.</a:t>
                      </a:r>
                    </a:p>
                    <a:p>
                      <a:pPr algn="ctr"/>
                      <a:r>
                        <a:rPr lang="ru-RU" sz="18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(вне плана)</a:t>
                      </a:r>
                    </a:p>
                    <a:p>
                      <a:pPr algn="ctr"/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k-KZ" sz="1400" i="1" baseline="0" dirty="0" smtClean="0">
                        <a:solidFill>
                          <a:srgbClr val="00B0F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kk-KZ" sz="1800" i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«Организация работы педагога-ассистента в организациях общего среднего образования»</a:t>
                      </a:r>
                    </a:p>
                    <a:p>
                      <a:pPr algn="ctr"/>
                      <a:r>
                        <a:rPr lang="kk-KZ" sz="1800" i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Учебное пособие</a:t>
                      </a:r>
                    </a:p>
                    <a:p>
                      <a:pPr algn="ctr"/>
                      <a:r>
                        <a:rPr lang="kk-KZ" sz="1800" i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(каз./рус. яз.)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З.Ш. </a:t>
                      </a:r>
                      <a:r>
                        <a:rPr kumimoji="0" lang="ru-RU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Шавалиева</a:t>
                      </a: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к.п.н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., ассоциированный профессор ВШП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ППУ </a:t>
                      </a:r>
                      <a:r>
                        <a:rPr kumimoji="0" lang="ru-RU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им.Ә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kumimoji="0" lang="ru-RU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Марғұлан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</a:p>
                    <a:p>
                      <a:pPr algn="ctr"/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Б.Д. </a:t>
                      </a:r>
                      <a:r>
                        <a:rPr lang="ru-RU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Каирбекова</a:t>
                      </a:r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д.п.н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., профессор </a:t>
                      </a:r>
                    </a:p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Инновационного Евразийского университета</a:t>
                      </a:r>
                    </a:p>
                    <a:p>
                      <a:pPr algn="ctr"/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indent="0" algn="ctr">
                        <a:buNone/>
                      </a:pPr>
                      <a:endParaRPr lang="ru-RU" sz="18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008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0267928"/>
              </p:ext>
            </p:extLst>
          </p:nvPr>
        </p:nvGraphicFramePr>
        <p:xfrm>
          <a:off x="118196" y="109178"/>
          <a:ext cx="12073804" cy="76506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872"/>
                <a:gridCol w="1782558"/>
                <a:gridCol w="3180462"/>
                <a:gridCol w="3652670"/>
                <a:gridCol w="3083242"/>
              </a:tblGrid>
              <a:tr h="29970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 cap="all" baseline="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800" b="0" cap="all" baseline="0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81" marR="30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kern="1200" baseline="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Шоманова</a:t>
                      </a:r>
                      <a:r>
                        <a:rPr lang="ru-RU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А.С.,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Мусаева Ж.Д.,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Муканова</a:t>
                      </a:r>
                      <a:r>
                        <a:rPr lang="ru-RU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Р.Ж.,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Шоманова</a:t>
                      </a:r>
                      <a:r>
                        <a:rPr lang="ru-RU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Ж.К.,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Хасенова</a:t>
                      </a:r>
                      <a:r>
                        <a:rPr lang="ru-RU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М.Т.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(вне плана)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k-KZ" sz="1800" b="0" i="0" u="non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b="0" i="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«Применение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b="0" i="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искусственного интеллекта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b="0" i="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мониторинге состояния почвы селитебной зоны»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b="0" i="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Учебно-методическое пособие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b="0" i="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(рус. яз.)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Г.А. </a:t>
                      </a:r>
                      <a:r>
                        <a:rPr kumimoji="0" lang="ru-RU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Жанатова</a:t>
                      </a: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к.п.н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., преподаватель-эксперт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ВШП ППУ </a:t>
                      </a:r>
                      <a:r>
                        <a:rPr kumimoji="0" lang="ru-RU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им.Ә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kumimoji="0" lang="ru-RU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Марғұлан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Г.К. </a:t>
                      </a:r>
                      <a:r>
                        <a:rPr kumimoji="0" lang="ru-RU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Сугурбекова</a:t>
                      </a: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д.х.н., профессор кафедры химии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ЕНУ им. </a:t>
                      </a:r>
                      <a:r>
                        <a:rPr kumimoji="0" lang="ru-RU" sz="1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Л. Гумилева</a:t>
                      </a: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k-KZ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k-KZ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k-KZ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k-KZ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k-KZ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k-KZ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ОӘК кезекті отырысында қарастырылды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2024 ж 17 маусым № 6</a:t>
                      </a: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494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k-KZ" sz="1800" b="0" cap="all" baseline="0" noProof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 cap="all" baseline="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1800" b="0" cap="all" baseline="0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81" marR="30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Жунусова Р.А.,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Сейтханова А.К.,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Кисабекова А.А.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b="0" kern="12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(вне плана)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«Оптика»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Тәжірибелік</a:t>
                      </a:r>
                      <a:r>
                        <a:rPr lang="ru-RU" sz="1800" b="0" i="0" u="non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i="0" u="non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сабақтарға</a:t>
                      </a:r>
                      <a:r>
                        <a:rPr lang="ru-RU" sz="1800" b="0" i="0" u="non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i="0" u="non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арналған</a:t>
                      </a:r>
                      <a:r>
                        <a:rPr lang="ru-RU" sz="1800" b="0" i="0" u="non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i="0" u="non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электронды</a:t>
                      </a:r>
                      <a:r>
                        <a:rPr lang="ru-RU" sz="1800" b="0" i="0" u="non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i="0" u="non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оқу</a:t>
                      </a:r>
                      <a:r>
                        <a:rPr lang="ru-RU" sz="1800" b="0" i="0" u="non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i="0" u="none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құралы</a:t>
                      </a:r>
                      <a:endParaRPr lang="ru-RU" sz="1800" b="0" i="0" u="non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800" b="0" i="0" u="non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каз</a:t>
                      </a:r>
                      <a:r>
                        <a:rPr lang="ru-RU" sz="1800" b="0" i="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яз.)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i="0" u="non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Р.Н. </a:t>
                      </a:r>
                      <a:r>
                        <a:rPr kumimoji="0" lang="ru-RU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Асылбаев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доктор 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PhD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доцент ВШЕ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ППУ </a:t>
                      </a:r>
                      <a:r>
                        <a:rPr kumimoji="0" lang="ru-RU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им.Ә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kumimoji="0" lang="ru-RU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Марғұлан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Н. </a:t>
                      </a:r>
                      <a:r>
                        <a:rPr kumimoji="0" lang="ru-RU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Испулов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к.ф-м.н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., доцент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НАО «</a:t>
                      </a:r>
                      <a:r>
                        <a:rPr kumimoji="0" lang="ru-RU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Торайгыров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университет»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Работа представлена повторно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7335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8728778"/>
              </p:ext>
            </p:extLst>
          </p:nvPr>
        </p:nvGraphicFramePr>
        <p:xfrm>
          <a:off x="118196" y="109178"/>
          <a:ext cx="12073804" cy="66464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872"/>
                <a:gridCol w="1782558"/>
                <a:gridCol w="3180462"/>
                <a:gridCol w="3652670"/>
                <a:gridCol w="3083242"/>
              </a:tblGrid>
              <a:tr h="29970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 cap="all" baseline="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800" b="0" cap="all" baseline="0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81" marR="30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kern="1200" baseline="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Чернышова</a:t>
                      </a:r>
                      <a:r>
                        <a:rPr lang="ru-RU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О.В.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(вне плана)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k-KZ" sz="1800" b="0" i="0" u="non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b="0" i="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«Теория и методика физического воспитания в специальной медицинской группе»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b="0" i="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Учебное пособие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b="0" i="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(печатное / электронное)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b="0" i="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(рус.яз.)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k-KZ" sz="1800" b="0" i="0" u="non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М.В. </a:t>
                      </a:r>
                      <a:r>
                        <a:rPr kumimoji="0" lang="ru-RU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Семёнова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к.п.н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доцент </a:t>
                      </a:r>
                      <a:r>
                        <a:rPr kumimoji="0" lang="ru-RU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ВШИиС</a:t>
                      </a: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ППУ </a:t>
                      </a:r>
                      <a:r>
                        <a:rPr kumimoji="0" lang="ru-RU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им.Ә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kumimoji="0" lang="ru-RU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Марғұлан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Р.Ж. Ерофеева,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доктор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PhD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заведующая кафедрой «Физическая культура и спорт»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НАО «</a:t>
                      </a:r>
                      <a:r>
                        <a:rPr kumimoji="0" lang="ru-RU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Торайгыров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университет»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k-KZ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k-KZ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k-KZ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k-KZ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k-KZ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k-KZ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ОӘК кезекті отырысында қарастырылды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2024 ж 17 маусым № 6</a:t>
                      </a: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494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k-KZ" sz="1800" b="0" cap="all" baseline="0" noProof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 cap="all" baseline="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1800" b="0" cap="all" baseline="0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81" marR="30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k-KZ" sz="1800" b="0" kern="1200" baseline="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Кузембаев Н.Е.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b="0" kern="12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(вне плана)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k-KZ" sz="1800" b="0" kern="1200" baseline="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i="0" u="non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800" b="0" i="0" u="non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Орыс</a:t>
                      </a:r>
                      <a:r>
                        <a:rPr lang="ru-RU" sz="1800" b="0" i="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i="0" u="non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тарих</a:t>
                      </a:r>
                      <a:r>
                        <a:rPr lang="ru-RU" sz="1800" b="0" i="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i="0" u="non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ғылымындағы</a:t>
                      </a:r>
                      <a:r>
                        <a:rPr lang="ru-RU" sz="1800" b="0" i="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i="0" u="non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қыпшақтану</a:t>
                      </a:r>
                      <a:r>
                        <a:rPr lang="ru-RU" sz="1800" b="0" i="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i="0" u="non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тарихнамасы</a:t>
                      </a:r>
                      <a:r>
                        <a:rPr lang="ru-RU" sz="1800" b="0" i="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800" b="0" i="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XVIII-XX</a:t>
                      </a:r>
                      <a:r>
                        <a:rPr lang="kk-KZ" sz="1800" b="0" i="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ғғ.</a:t>
                      </a:r>
                      <a:r>
                        <a:rPr lang="ru-RU" sz="1800" b="0" i="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)»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b="0" i="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Оқу құралы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800" b="0" i="0" u="non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каз</a:t>
                      </a:r>
                      <a:r>
                        <a:rPr lang="ru-RU" sz="1800" b="0" i="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яз.)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i="0" u="non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Г.Е. </a:t>
                      </a:r>
                      <a:r>
                        <a:rPr kumimoji="0" lang="ru-RU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Отепова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д.и.н. профессор ВШГН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ОП «История»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ППУ </a:t>
                      </a:r>
                      <a:r>
                        <a:rPr kumimoji="0" lang="ru-RU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им.Ә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kumimoji="0" lang="ru-RU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Марғұлан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Д.А. </a:t>
                      </a:r>
                      <a:r>
                        <a:rPr kumimoji="0" lang="ru-RU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Джумабеков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к.и.н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., ассоциированный профессор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декан исторического факультета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Карагандинского ун-та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им. Е.А. </a:t>
                      </a:r>
                      <a:r>
                        <a:rPr kumimoji="0" lang="ru-RU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Букетова</a:t>
                      </a: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indent="0" algn="ctr">
                        <a:buNone/>
                      </a:pPr>
                      <a:endParaRPr lang="ru-RU" sz="1800" b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469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2372044"/>
              </p:ext>
            </p:extLst>
          </p:nvPr>
        </p:nvGraphicFramePr>
        <p:xfrm>
          <a:off x="118196" y="109179"/>
          <a:ext cx="12073804" cy="66143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898"/>
                <a:gridCol w="2026024"/>
                <a:gridCol w="2945970"/>
                <a:gridCol w="3652670"/>
                <a:gridCol w="3083242"/>
              </a:tblGrid>
              <a:tr h="66143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 cap="all" baseline="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  <a:endParaRPr lang="ru-RU" sz="1800" b="0" cap="all" baseline="0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81" marR="30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kern="1200" baseline="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Кульшарипова</a:t>
                      </a:r>
                      <a:r>
                        <a:rPr lang="ru-RU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З.К.,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Сырымбетова</a:t>
                      </a:r>
                      <a:r>
                        <a:rPr lang="ru-RU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Л.С.,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Смыков А.С.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(плановая работа, но с заменой названия работы)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k-KZ" sz="1800" b="0" i="0" u="non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en-US" sz="1800" b="0" i="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Fundamentals of social success of future teachers</a:t>
                      </a:r>
                      <a:r>
                        <a:rPr lang="ru-RU" sz="1800" b="0" i="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Textbook</a:t>
                      </a:r>
                      <a:endParaRPr lang="ru-RU" sz="1800" b="0" i="0" u="non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(англ. яз.)</a:t>
                      </a:r>
                      <a:endParaRPr lang="kk-KZ" sz="1800" b="0" i="0" u="non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З.Ш. </a:t>
                      </a:r>
                      <a:r>
                        <a:rPr kumimoji="0" lang="ru-RU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Шавалиева</a:t>
                      </a: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к.п.н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., ассоциированный профессор ВШП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ППУ </a:t>
                      </a:r>
                      <a:r>
                        <a:rPr kumimoji="0" lang="ru-RU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им.Ә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kumimoji="0" lang="ru-RU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Марғұлан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Р.Ж. </a:t>
                      </a:r>
                      <a:r>
                        <a:rPr kumimoji="0" lang="ru-RU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Саурбаев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профессор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кафедры иностранного языка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НАО «</a:t>
                      </a:r>
                      <a:r>
                        <a:rPr kumimoji="0" lang="ru-RU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Торайгыров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университет»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А.К. </a:t>
                      </a:r>
                      <a:r>
                        <a:rPr kumimoji="0" lang="ru-RU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Китибаева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доктор 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PhD, 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заведующая кафедрой иностранной филологии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Карагандинского ун-та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им. А.Е. </a:t>
                      </a:r>
                      <a:r>
                        <a:rPr kumimoji="0" lang="ru-RU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Букетова</a:t>
                      </a: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Работа представлена третий 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раз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k-KZ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k-KZ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k-KZ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k-KZ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k-KZ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k-KZ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k-KZ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ОӘК кезекті отырысында қарастырылды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2024 ж 17 маусым № 6</a:t>
                      </a: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8170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4972892"/>
              </p:ext>
            </p:extLst>
          </p:nvPr>
        </p:nvGraphicFramePr>
        <p:xfrm>
          <a:off x="0" y="570474"/>
          <a:ext cx="12192000" cy="6287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224"/>
                <a:gridCol w="1808405"/>
                <a:gridCol w="3229328"/>
                <a:gridCol w="4279673"/>
                <a:gridCol w="2557370"/>
              </a:tblGrid>
              <a:tr h="8008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cap="all" baseline="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600" b="1" cap="all" baseline="0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81" marR="30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 cap="all" baseline="0" noProof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cap="all" baseline="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Автор</a:t>
                      </a:r>
                      <a:endParaRPr lang="ru-RU" sz="1600" b="1" cap="all" baseline="0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81" marR="30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 cap="all" baseline="0" noProof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cap="all" baseline="0" noProof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Атауы</a:t>
                      </a:r>
                      <a:r>
                        <a:rPr lang="ru-RU" sz="1600" b="1" cap="all" baseline="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 </a:t>
                      </a:r>
                      <a:r>
                        <a:rPr lang="ru-RU" sz="1600" b="1" i="0" cap="all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b="1" cap="all" baseline="0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81" marR="30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 cap="all" baseline="0" noProof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cap="all" baseline="0" noProof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Рецензенттер</a:t>
                      </a:r>
                      <a:r>
                        <a:rPr lang="ru-RU" sz="1600" b="1" cap="all" baseline="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</a:t>
                      </a:r>
                      <a:r>
                        <a:rPr lang="ru-RU" sz="1600" b="1" cap="all" baseline="0" noProof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РеЦЕнЗЕНТЫ</a:t>
                      </a:r>
                      <a:endParaRPr lang="ru-RU" sz="1600" b="1" cap="all" baseline="0" noProof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81" marR="30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ОӘК</a:t>
                      </a:r>
                      <a:r>
                        <a:rPr kumimoji="0" lang="kk-KZ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 УМС</a:t>
                      </a:r>
                    </a:p>
                  </a:txBody>
                  <a:tcPr marL="30581" marR="30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710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k-KZ" sz="1600" b="1" cap="all" baseline="0" noProof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b="0" cap="all" baseline="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b="0" cap="all" baseline="0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81" marR="30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k-KZ" sz="1600" b="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Кузембаев Н.Е</a:t>
                      </a:r>
                      <a:r>
                        <a:rPr lang="kk-KZ" sz="1600" b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.,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Умирова А.К.,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Торчинская А.А.,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Кабылкаиров А.К.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0" kern="12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 плану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0" kern="12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ВШГН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k-KZ" sz="1600" b="0" i="0" u="non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0" i="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«</a:t>
                      </a:r>
                      <a:r>
                        <a:rPr lang="ru-RU" sz="1600" b="0" i="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История </a:t>
                      </a:r>
                      <a:r>
                        <a:rPr lang="ru-RU" sz="1600" b="0" i="0" u="non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этнополитики</a:t>
                      </a:r>
                      <a:r>
                        <a:rPr lang="ru-RU" sz="1600" b="0" i="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в Казахстане и ее освещение в рамках проекта «Информационная площадка по освещению межнациональных отношений и национальной политики в странах Центральной Азии»»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Учебно-методическое пособие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Г.Е. </a:t>
                      </a:r>
                      <a:r>
                        <a:rPr kumimoji="0" lang="ru-RU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Отепова</a:t>
                      </a: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д.и.н., профессор ОП «История» ВШГН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Павлодарского педагогического университета         </a:t>
                      </a:r>
                      <a:r>
                        <a:rPr kumimoji="0" lang="ru-RU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им.Ә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kumimoji="0" lang="ru-RU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Марғұлан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Д.А. </a:t>
                      </a:r>
                      <a:r>
                        <a:rPr kumimoji="0" lang="ru-RU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Джумабеков</a:t>
                      </a: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к.и.н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., декан исторического факультета Карагандинского университета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им. Е.А. </a:t>
                      </a:r>
                      <a:r>
                        <a:rPr kumimoji="0" lang="ru-RU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Букетова</a:t>
                      </a: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Протокол №1 от 29.08.2023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156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k-KZ" sz="1600" b="1" cap="all" baseline="0" noProof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b="0" cap="all" baseline="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b="0" cap="all" baseline="0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81" marR="30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kern="1200" baseline="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kern="1200" baseline="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Кучбоев</a:t>
                      </a:r>
                      <a:r>
                        <a:rPr lang="ru-RU" sz="1600" b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А.Э.,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Жумабекова</a:t>
                      </a:r>
                      <a:r>
                        <a:rPr lang="ru-RU" sz="1600" b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Б.К.,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Рузиев</a:t>
                      </a:r>
                      <a:r>
                        <a:rPr lang="ru-RU" sz="1600" b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Б.Х.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Внеплановая работа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ВШЕ</a:t>
                      </a: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i="0" u="non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«Молекулярная</a:t>
                      </a:r>
                      <a:r>
                        <a:rPr lang="ru-RU" sz="1600" b="0" i="0" u="non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зоология»</a:t>
                      </a:r>
                      <a:endParaRPr lang="ru-RU" sz="1600" b="0" i="0" u="non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Учебное пособие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Н.Е. Тарасовская,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д.б.н., профессор ВШЕ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Павлодарского педагогического университета         </a:t>
                      </a:r>
                      <a:r>
                        <a:rPr kumimoji="0" lang="ru-RU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им.Ә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kumimoji="0" lang="ru-RU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Марғұлан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А.Б. </a:t>
                      </a:r>
                      <a:r>
                        <a:rPr kumimoji="0" lang="ru-RU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Калиева</a:t>
                      </a: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к.б.н., профессор кафедры «Биология и экология» НАО «</a:t>
                      </a:r>
                      <a:r>
                        <a:rPr kumimoji="0" lang="ru-RU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Торайгыров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университет»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903027" y="0"/>
            <a:ext cx="10385946" cy="4608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 defTabSz="457200">
              <a:lnSpc>
                <a:spcPct val="107000"/>
              </a:lnSpc>
              <a:defRPr/>
            </a:pPr>
            <a:r>
              <a:rPr lang="kk-KZ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Басылымға ұсынылатын оқу – әдістемелік құралдар тізімі</a:t>
            </a:r>
          </a:p>
        </p:txBody>
      </p:sp>
    </p:spTree>
    <p:extLst>
      <p:ext uri="{BB962C8B-B14F-4D97-AF65-F5344CB8AC3E}">
        <p14:creationId xmlns:p14="http://schemas.microsoft.com/office/powerpoint/2010/main" val="217569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6367561"/>
              </p:ext>
            </p:extLst>
          </p:nvPr>
        </p:nvGraphicFramePr>
        <p:xfrm>
          <a:off x="100082" y="0"/>
          <a:ext cx="12091918" cy="66627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013"/>
                <a:gridCol w="1812851"/>
                <a:gridCol w="3112832"/>
                <a:gridCol w="3637887"/>
                <a:gridCol w="3150335"/>
              </a:tblGrid>
              <a:tr h="8462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cap="all" baseline="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600" b="1" cap="all" baseline="0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81" marR="30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 cap="all" baseline="0" noProof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cap="all" baseline="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Автор</a:t>
                      </a:r>
                      <a:endParaRPr lang="ru-RU" sz="1600" b="1" cap="all" baseline="0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81" marR="30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 cap="all" baseline="0" noProof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cap="all" baseline="0" noProof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Атауы</a:t>
                      </a:r>
                      <a:r>
                        <a:rPr lang="ru-RU" sz="1600" b="1" cap="all" baseline="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 </a:t>
                      </a:r>
                      <a:r>
                        <a:rPr lang="ru-RU" sz="1600" b="1" i="0" cap="all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b="1" cap="all" baseline="0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81" marR="30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 cap="all" baseline="0" noProof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cap="all" baseline="0" noProof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Рецензенттер</a:t>
                      </a:r>
                      <a:r>
                        <a:rPr lang="ru-RU" sz="1600" b="1" cap="all" baseline="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</a:t>
                      </a:r>
                      <a:r>
                        <a:rPr lang="ru-RU" sz="1600" b="1" cap="all" baseline="0" noProof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РеЦЕнЗЕНТЫ</a:t>
                      </a:r>
                      <a:endParaRPr lang="ru-RU" sz="1600" b="1" cap="all" baseline="0" noProof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81" marR="30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ОӘК</a:t>
                      </a:r>
                      <a:r>
                        <a:rPr kumimoji="0" lang="kk-KZ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 УМС</a:t>
                      </a:r>
                    </a:p>
                  </a:txBody>
                  <a:tcPr marL="30581" marR="30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851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0" cap="all" baseline="0" noProof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cap="all" baseline="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b="0" cap="all" baseline="0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81" marR="30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k-KZ" sz="1600" b="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Алпысов А.К.,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Анафина А.Е. И группа преподавателей НИШ химико-биологического направления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0" kern="12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 плпну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0" kern="12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ВШЕ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k-KZ" sz="1600" b="0" i="0" u="non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0" i="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«Конструктор урока» по предмету математика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0" i="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Методическое пособие</a:t>
                      </a:r>
                      <a:endParaRPr lang="ru-RU" sz="1600" b="0" i="0" u="non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Ж.Г. </a:t>
                      </a:r>
                      <a:r>
                        <a:rPr kumimoji="0" lang="ru-RU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Муканова</a:t>
                      </a: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к.п.н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., профессор ВШЕ  Павлодарского педагогического университета         </a:t>
                      </a:r>
                      <a:r>
                        <a:rPr kumimoji="0" lang="ru-RU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им.Ә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kumimoji="0" lang="ru-RU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Марғұлан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Б.А. </a:t>
                      </a:r>
                      <a:r>
                        <a:rPr kumimoji="0" lang="ru-RU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Найманов</a:t>
                      </a: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к.п.н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профессор ВШЕ Павлодарского педагогического университета         </a:t>
                      </a:r>
                      <a:r>
                        <a:rPr kumimoji="0" lang="ru-RU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им.Ә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kumimoji="0" lang="ru-RU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Марғұлан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А.Б. </a:t>
                      </a:r>
                      <a:r>
                        <a:rPr kumimoji="0" lang="ru-RU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Искакова</a:t>
                      </a: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доктор </a:t>
                      </a:r>
                      <a:r>
                        <a:rPr kumimoji="0" lang="ru-RU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PhD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ассоциированный профессор факультета «</a:t>
                      </a:r>
                      <a:r>
                        <a:rPr kumimoji="0" lang="en-US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ComputerScience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НАО «</a:t>
                      </a:r>
                      <a:r>
                        <a:rPr kumimoji="0" lang="ru-RU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Торайгыров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университет»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Протокол №1 от 29.08.2023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245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0" cap="all" baseline="0" noProof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cap="all" baseline="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b="0" cap="all" baseline="0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81" marR="30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kern="1200" baseline="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Жакупов</a:t>
                      </a:r>
                      <a:r>
                        <a:rPr lang="ru-RU" sz="1600" b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Н.Р.,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Сейтханова</a:t>
                      </a:r>
                      <a:r>
                        <a:rPr lang="ru-RU" sz="1600" b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А.К.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0" kern="12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 плану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0" kern="12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ВШЕ</a:t>
                      </a:r>
                      <a:endParaRPr lang="ru-RU" sz="1600" b="0" kern="1200" baseline="0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i="0" u="non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600" b="0" i="0" u="non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Мектептегі</a:t>
                      </a:r>
                      <a:r>
                        <a:rPr lang="ru-RU" sz="1600" b="0" i="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физика </a:t>
                      </a:r>
                      <a:r>
                        <a:rPr lang="ru-RU" sz="1600" b="0" i="0" u="non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курсын</a:t>
                      </a:r>
                      <a:r>
                        <a:rPr lang="ru-RU" sz="1600" b="0" i="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ағылшын</a:t>
                      </a:r>
                      <a:r>
                        <a:rPr lang="ru-RU" sz="1600" b="0" i="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тілінде</a:t>
                      </a:r>
                      <a:r>
                        <a:rPr lang="ru-RU" sz="1600" b="0" i="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оқыту</a:t>
                      </a:r>
                      <a:r>
                        <a:rPr lang="ru-RU" sz="1600" b="0" i="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»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Учебно-методическое пособие</a:t>
                      </a:r>
                      <a:endParaRPr lang="ru-RU" sz="1600" b="0" i="0" u="non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Р.Н. </a:t>
                      </a:r>
                      <a:r>
                        <a:rPr kumimoji="0" lang="ru-RU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Асылбаев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доктор 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PhD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доцент ВШЕ,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Павлодарского педагогического университета </a:t>
                      </a:r>
                      <a:r>
                        <a:rPr kumimoji="0" lang="ru-RU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им.Ә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kumimoji="0" lang="ru-RU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Марғұлан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Н.А. </a:t>
                      </a:r>
                      <a:r>
                        <a:rPr kumimoji="0" lang="ru-RU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Испулов</a:t>
                      </a: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к.ф-м.н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профессор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НАО «</a:t>
                      </a:r>
                      <a:r>
                        <a:rPr kumimoji="0" lang="ru-RU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Торайгыров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университет»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966769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4227205"/>
              </p:ext>
            </p:extLst>
          </p:nvPr>
        </p:nvGraphicFramePr>
        <p:xfrm>
          <a:off x="156743" y="266133"/>
          <a:ext cx="12035257" cy="62711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1954"/>
                <a:gridCol w="3402215"/>
                <a:gridCol w="2573194"/>
                <a:gridCol w="3410130"/>
                <a:gridCol w="2037764"/>
              </a:tblGrid>
              <a:tr h="6271145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b="0" kern="1200" baseline="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Алимова Ш.Ж., </a:t>
                      </a:r>
                      <a:endParaRPr lang="en-US" sz="1600" b="0" kern="1200" baseline="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Ныгметова</a:t>
                      </a:r>
                      <a:r>
                        <a:rPr lang="ru-RU" sz="1600" b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Б.Д.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0" kern="12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 плану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0" kern="12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ВШГН</a:t>
                      </a:r>
                      <a:endParaRPr lang="ru-RU" sz="1600" b="0" kern="1200" baseline="0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i="0" u="non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i="0" u="non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en-US" sz="1600" b="0" i="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English</a:t>
                      </a:r>
                      <a:r>
                        <a:rPr lang="ru-RU" sz="1600" b="0" i="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600" b="0" i="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How to Learn Effectively</a:t>
                      </a:r>
                      <a:r>
                        <a:rPr lang="ru-RU" sz="1600" b="0" i="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</a:t>
                      </a:r>
                      <a:r>
                        <a:rPr lang="ru-RU" sz="1600" b="0" i="0" u="non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600" b="0" i="0" u="non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Учебное пособие для студентов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Б.Т. </a:t>
                      </a:r>
                      <a:r>
                        <a:rPr kumimoji="0" lang="ru-RU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Кульбаева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к.ф.н., доцент ВШГН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Павлодарского педагогического университета         </a:t>
                      </a:r>
                      <a:r>
                        <a:rPr kumimoji="0" lang="ru-RU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им.Ә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kumimoji="0" lang="ru-RU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Марғұлан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Б.Т. </a:t>
                      </a:r>
                      <a:r>
                        <a:rPr kumimoji="0" lang="ru-RU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Куанышева</a:t>
                      </a: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доктор </a:t>
                      </a:r>
                      <a:r>
                        <a:rPr kumimoji="0" lang="ru-RU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PhD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ассоциированный профессор кафедры «</a:t>
                      </a:r>
                      <a:r>
                        <a:rPr kumimoji="0" lang="ru-RU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Трехъязычие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» НАО «</a:t>
                      </a:r>
                      <a:r>
                        <a:rPr kumimoji="0" lang="ru-RU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Торайгыров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университет»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Протокол №2 от 20.10.2023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6758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9431289"/>
              </p:ext>
            </p:extLst>
          </p:nvPr>
        </p:nvGraphicFramePr>
        <p:xfrm>
          <a:off x="122829" y="120101"/>
          <a:ext cx="11969087" cy="65746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753"/>
                <a:gridCol w="1808760"/>
                <a:gridCol w="2918059"/>
                <a:gridCol w="5062369"/>
                <a:gridCol w="1818146"/>
              </a:tblGrid>
              <a:tr h="4839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cap="all" baseline="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600" b="1" cap="all" baseline="0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81" marR="30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 cap="all" baseline="0" noProof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cap="all" baseline="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Автор</a:t>
                      </a:r>
                      <a:endParaRPr lang="ru-RU" sz="1600" b="1" cap="all" baseline="0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81" marR="30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 cap="all" baseline="0" noProof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cap="all" baseline="0" noProof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Атауы</a:t>
                      </a:r>
                      <a:r>
                        <a:rPr lang="ru-RU" sz="1600" b="1" cap="all" baseline="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 </a:t>
                      </a:r>
                      <a:r>
                        <a:rPr lang="ru-RU" sz="1600" b="1" i="0" cap="all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b="1" cap="all" baseline="0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81" marR="30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 cap="all" baseline="0" noProof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cap="all" baseline="0" noProof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Рецензенттер</a:t>
                      </a:r>
                      <a:r>
                        <a:rPr lang="ru-RU" sz="1600" b="1" cap="all" baseline="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</a:t>
                      </a:r>
                      <a:r>
                        <a:rPr lang="ru-RU" sz="1600" b="1" cap="all" baseline="0" noProof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РеЦЕнЗЕНТЫ</a:t>
                      </a:r>
                      <a:endParaRPr lang="ru-RU" sz="1600" b="1" cap="all" baseline="0" noProof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81" marR="30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ОӘК </a:t>
                      </a:r>
                      <a:r>
                        <a:rPr kumimoji="0" lang="ru-RU" sz="1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шешімі</a:t>
                      </a:r>
                      <a:r>
                        <a:rPr kumimoji="0" lang="kk-KZ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 Решение УМС</a:t>
                      </a:r>
                    </a:p>
                  </a:txBody>
                  <a:tcPr marL="30581" marR="30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464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0" cap="all" baseline="0" noProof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b="0" cap="all" baseline="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b="0" cap="all" baseline="0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81" marR="30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Нариман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С.А.,</a:t>
                      </a:r>
                    </a:p>
                    <a:p>
                      <a:pPr algn="ctr"/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Альжанов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А.К.,</a:t>
                      </a:r>
                    </a:p>
                    <a:p>
                      <a:pPr algn="ctr"/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Ельтинова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Р.А.,</a:t>
                      </a:r>
                    </a:p>
                    <a:p>
                      <a:pPr algn="ctr"/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Асылбекова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С.К.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Внеплановая работа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k-KZ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ВШЕ</a:t>
                      </a: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en-US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CLIL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үштілдік оқыту технологиясы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  <a:p>
                      <a:pPr algn="ctr"/>
                      <a:r>
                        <a:rPr lang="ru-RU" sz="16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Оқу-әдістемелік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құрал</a:t>
                      </a:r>
                      <a:endParaRPr lang="ru-RU" sz="16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6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каз.яз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«Технология трехъязычного обучения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CLIL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  <a:p>
                      <a:pPr algn="ctr"/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Учебно-методическое пособие</a:t>
                      </a:r>
                    </a:p>
                    <a:p>
                      <a:pPr algn="ctr"/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(рус яз.)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Д.Б.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Абыкенова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доктор 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PhD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ассоциированный профессор ВШЕ Павлодарского педагогического 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университета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им.Ә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Марғұлан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А.М.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Мубараков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д.п.н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., профессор кафедры «Информатика» 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ЕНУ им. Л.Н. Гумилева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indent="0" algn="ctr">
                        <a:buNone/>
                      </a:pPr>
                      <a:endParaRPr lang="kk-KZ" sz="16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ctr">
                        <a:buNone/>
                      </a:pPr>
                      <a:endParaRPr lang="kk-KZ" sz="16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ctr">
                        <a:buNone/>
                      </a:pPr>
                      <a:endParaRPr lang="kk-KZ" sz="16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ctr">
                        <a:buNone/>
                      </a:pPr>
                      <a:endParaRPr lang="kk-KZ" sz="16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ctr">
                        <a:buNone/>
                      </a:pPr>
                      <a:endParaRPr lang="kk-KZ" sz="16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ctr">
                        <a:buNone/>
                      </a:pPr>
                      <a:r>
                        <a:rPr lang="kk-KZ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Протокол №3</a:t>
                      </a:r>
                      <a:r>
                        <a:rPr lang="kk-KZ" sz="16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 22.12.2023</a:t>
                      </a:r>
                      <a:endParaRPr lang="kk-KZ" sz="16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l">
                        <a:buNone/>
                      </a:pPr>
                      <a:endParaRPr lang="kk-KZ" sz="16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l">
                        <a:buNone/>
                      </a:pPr>
                      <a:endParaRPr lang="kk-KZ" sz="16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l">
                        <a:buNone/>
                      </a:pPr>
                      <a:endParaRPr lang="kk-KZ" sz="16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l">
                        <a:buNone/>
                      </a:pPr>
                      <a:endParaRPr lang="ru-RU" sz="16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l">
                        <a:buNone/>
                      </a:pPr>
                      <a:endParaRPr lang="ru-RU" sz="16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ctr">
                        <a:buNone/>
                      </a:pPr>
                      <a:endParaRPr lang="ru-RU" sz="16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l">
                        <a:buNone/>
                      </a:pPr>
                      <a:endParaRPr lang="ru-RU" sz="160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l">
                        <a:buNone/>
                      </a:pP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l">
                        <a:buNone/>
                      </a:pPr>
                      <a:endParaRPr lang="ru-RU" sz="160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4306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b="0" cap="all" baseline="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 b="0" cap="all" baseline="0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81" marR="30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72091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0" cap="all" baseline="0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81" marR="30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Д.Б.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Абыкенова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доктор 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PhD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ассоциированный профессор ВШЕ Павлодарского педагогического 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университета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им.Ә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Марғұлан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А.М.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Мубараков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д.п.н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., профессор кафедры «Информатика» 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ЕНУ им. Л.Н. Гумилева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indent="0" algn="l">
                        <a:buNone/>
                      </a:pP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300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b="0" cap="all" baseline="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600" b="0" cap="all" baseline="0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81" marR="30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Кулахмтова</a:t>
                      </a:r>
                      <a:r>
                        <a:rPr lang="ru-RU" sz="1600" b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М.С.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0" kern="12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 плпну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0" kern="12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ВШГН</a:t>
                      </a:r>
                      <a:endParaRPr lang="ru-RU" sz="1600" b="0" kern="1200" baseline="0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0" i="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«Ғылым дискурс мәселелері»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0" i="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Оқу құралы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0" i="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(каз.яз.)</a:t>
                      </a:r>
                      <a:endParaRPr lang="ru-RU" sz="1600" b="0" i="0" u="non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Б. </a:t>
                      </a:r>
                      <a:r>
                        <a:rPr kumimoji="0" lang="ru-RU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Сағындықұлы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д.ф.н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профессор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Павлодарского педагогического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университета </a:t>
                      </a:r>
                      <a:r>
                        <a:rPr kumimoji="0" lang="ru-RU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им.Ә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kumimoji="0" lang="ru-RU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Марғұлан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А.К. </a:t>
                      </a:r>
                      <a:r>
                        <a:rPr kumimoji="0" lang="ru-RU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Каирбаева</a:t>
                      </a: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к.п.н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., профессор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НАО «</a:t>
                      </a:r>
                      <a:r>
                        <a:rPr kumimoji="0" lang="ru-RU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Торайгыров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университет»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3929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4185901"/>
              </p:ext>
            </p:extLst>
          </p:nvPr>
        </p:nvGraphicFramePr>
        <p:xfrm>
          <a:off x="122828" y="120100"/>
          <a:ext cx="11928145" cy="6526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0359"/>
                <a:gridCol w="1852730"/>
                <a:gridCol w="3075978"/>
                <a:gridCol w="5078642"/>
                <a:gridCol w="1610436"/>
              </a:tblGrid>
              <a:tr h="6087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cap="all" baseline="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600" b="1" cap="all" baseline="0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81" marR="30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cap="all" baseline="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Автор</a:t>
                      </a:r>
                      <a:endParaRPr lang="ru-RU" sz="1600" b="1" cap="all" baseline="0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81" marR="30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cap="all" baseline="0" noProof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Атауы</a:t>
                      </a:r>
                      <a:r>
                        <a:rPr lang="ru-RU" sz="1600" b="1" cap="all" baseline="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 </a:t>
                      </a:r>
                      <a:r>
                        <a:rPr lang="ru-RU" sz="1600" b="1" i="0" cap="all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b="1" cap="all" baseline="0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81" marR="30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cap="all" baseline="0" noProof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Рецензенттер</a:t>
                      </a:r>
                      <a:r>
                        <a:rPr lang="ru-RU" sz="1600" b="1" cap="all" baseline="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</a:t>
                      </a:r>
                      <a:r>
                        <a:rPr lang="ru-RU" sz="1600" b="1" cap="all" baseline="0" noProof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РеЦЕнЗЕНТЫ</a:t>
                      </a:r>
                      <a:endParaRPr lang="ru-RU" sz="1600" b="1" cap="all" baseline="0" noProof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81" marR="30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ОӘК </a:t>
                      </a:r>
                      <a:r>
                        <a:rPr kumimoji="0" lang="ru-RU" sz="1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шешімі</a:t>
                      </a:r>
                      <a:r>
                        <a:rPr kumimoji="0" lang="kk-KZ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 Решение УМС</a:t>
                      </a:r>
                    </a:p>
                  </a:txBody>
                  <a:tcPr marL="30581" marR="30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211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0" cap="all" baseline="0" noProof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b="0" cap="all" baseline="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600" b="0" cap="all" baseline="0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81" marR="30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Нариман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С.А.,</a:t>
                      </a:r>
                    </a:p>
                    <a:p>
                      <a:pPr algn="ctr"/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Альжанов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А.К.,</a:t>
                      </a:r>
                    </a:p>
                    <a:p>
                      <a:pPr algn="ctr"/>
                      <a:r>
                        <a:rPr lang="ru-RU" sz="16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Ельтинова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Р.А.,</a:t>
                      </a:r>
                    </a:p>
                    <a:p>
                      <a:pPr algn="ctr"/>
                      <a:r>
                        <a:rPr lang="ru-RU" sz="16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Асылбекова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С.К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Внеплановая работа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ВШЕ</a:t>
                      </a: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Болашақ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информатика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педагогтерінің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білім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сапасын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үздіксіз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жетілдіру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әдістемесі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  <a:p>
                      <a:pPr algn="ctr"/>
                      <a:r>
                        <a:rPr lang="kk-KZ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Оқу-әдістемелік</a:t>
                      </a:r>
                      <a:r>
                        <a:rPr lang="kk-KZ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құрал</a:t>
                      </a:r>
                    </a:p>
                    <a:p>
                      <a:pPr algn="ctr"/>
                      <a:r>
                        <a:rPr lang="kk-KZ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(каз.яз.)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Д.Б.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Абыкенова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доктор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PhD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ассоциированный профессор ВШЕ Павлодарского педагогического 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университета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им.Ә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Марғұлан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А.М.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Мубараков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д.п.н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., профессор кафедры «Информатика» 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ЕНУ им. Л.Н. Гумилева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k-KZ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k-KZ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k-KZ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k-KZ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k-KZ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k-KZ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Протокол №3 от 22.12.2023</a:t>
                      </a:r>
                    </a:p>
                    <a:p>
                      <a:pPr marL="0" indent="0" algn="ctr">
                        <a:buNone/>
                      </a:pPr>
                      <a:endParaRPr lang="kk-KZ" sz="16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964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0" cap="all" baseline="0" noProof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cap="all" baseline="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600" b="0" cap="all" baseline="0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81" marR="30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k-KZ" sz="1600" b="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Абильдинова С.С</a:t>
                      </a:r>
                      <a:r>
                        <a:rPr lang="kk-KZ" sz="1600" b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.,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Мурзатаева А.К.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0" kern="12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 плану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0" kern="12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ВШП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i="0" u="non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600" b="0" i="0" u="non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Құрамында</a:t>
                      </a:r>
                      <a:r>
                        <a:rPr lang="ru-RU" sz="1600" b="0" i="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тифло</a:t>
                      </a:r>
                      <a:r>
                        <a:rPr lang="ru-RU" sz="1600" b="0" i="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элементтері</a:t>
                      </a:r>
                      <a:r>
                        <a:rPr lang="ru-RU" sz="1600" b="0" i="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бар «</a:t>
                      </a:r>
                      <a:r>
                        <a:rPr lang="kk-KZ" sz="1600" b="0" i="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Ойлан, ойна, құрастыр!»</a:t>
                      </a:r>
                      <a:r>
                        <a:rPr lang="ru-RU" sz="1600" b="0" i="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»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Учебное пособие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600" b="0" i="0" u="non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каз</a:t>
                      </a:r>
                      <a:r>
                        <a:rPr lang="ru-RU" sz="1600" b="0" i="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яз.)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Д.С. </a:t>
                      </a:r>
                      <a:r>
                        <a:rPr kumimoji="0" lang="ru-RU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Хамитова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доктор 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PhD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ассоциированный профессор ВШП  Павлодарского педагогического университета </a:t>
                      </a:r>
                      <a:r>
                        <a:rPr kumimoji="0" lang="ru-RU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им.Ә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kumimoji="0" lang="ru-RU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Марғұлан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Г.Т. </a:t>
                      </a:r>
                      <a:r>
                        <a:rPr kumimoji="0" lang="ru-RU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Топанова</a:t>
                      </a: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доктор 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PhD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ассоциированный профессор </a:t>
                      </a:r>
                      <a:r>
                        <a:rPr kumimoji="0" lang="ru-RU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Қазақ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ұлттық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қыздар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ПУ,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К.М. </a:t>
                      </a:r>
                      <a:r>
                        <a:rPr kumimoji="0" lang="ru-RU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Туганбекова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к.п.н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., профессор </a:t>
                      </a:r>
                      <a:r>
                        <a:rPr kumimoji="0" lang="kk-KZ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кафедры 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специального и инклюзивного образования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КУ им. А.А. </a:t>
                      </a:r>
                      <a:r>
                        <a:rPr kumimoji="0" lang="ru-RU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Букетова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7263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64792"/>
              </p:ext>
            </p:extLst>
          </p:nvPr>
        </p:nvGraphicFramePr>
        <p:xfrm>
          <a:off x="122829" y="256576"/>
          <a:ext cx="12069171" cy="64990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369"/>
                <a:gridCol w="1781157"/>
                <a:gridCol w="2693888"/>
                <a:gridCol w="5119729"/>
                <a:gridCol w="1988028"/>
              </a:tblGrid>
              <a:tr h="8468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cap="all" baseline="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600" b="1" cap="all" baseline="0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81" marR="30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 cap="all" baseline="0" noProof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cap="all" baseline="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Автор</a:t>
                      </a:r>
                      <a:endParaRPr lang="ru-RU" sz="1600" b="1" cap="all" baseline="0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81" marR="30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 cap="all" baseline="0" noProof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cap="all" baseline="0" noProof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Атауы</a:t>
                      </a:r>
                      <a:r>
                        <a:rPr lang="ru-RU" sz="1600" b="1" cap="all" baseline="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 </a:t>
                      </a:r>
                      <a:r>
                        <a:rPr lang="ru-RU" sz="1600" b="1" i="0" cap="all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b="1" cap="all" baseline="0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81" marR="30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 cap="all" baseline="0" noProof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cap="all" baseline="0" noProof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Рецензенттер</a:t>
                      </a:r>
                      <a:r>
                        <a:rPr lang="ru-RU" sz="1600" b="1" cap="all" baseline="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</a:t>
                      </a:r>
                      <a:r>
                        <a:rPr lang="ru-RU" sz="1600" b="1" cap="all" baseline="0" noProof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РеЦЕнЗЕНТЫ</a:t>
                      </a:r>
                      <a:endParaRPr lang="ru-RU" sz="1600" b="1" cap="all" baseline="0" noProof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81" marR="30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ОӘК </a:t>
                      </a:r>
                      <a:r>
                        <a:rPr kumimoji="0" lang="ru-RU" sz="1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шешімі</a:t>
                      </a:r>
                      <a:r>
                        <a:rPr kumimoji="0" lang="kk-KZ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 Решение УМС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0581" marR="30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307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k-KZ" sz="1600" b="0" cap="all" baseline="0" noProof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b="0" cap="all" baseline="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600" b="0" cap="all" baseline="0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81" marR="30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Тарасовская Н.Е.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Тулиндинова</a:t>
                      </a:r>
                      <a:r>
                        <a:rPr lang="ru-RU" sz="1600" b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Г.К.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Шакенева</a:t>
                      </a:r>
                      <a:r>
                        <a:rPr lang="ru-RU" sz="1600" b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Д.К.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Клименко М.Ю.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0" kern="12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 плану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0" kern="12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ВШЕ</a:t>
                      </a:r>
                      <a:endParaRPr lang="ru-RU" sz="1600" b="0" kern="1200" baseline="0" dirty="0" smtClean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«Декоративные культуры северных регионов Казахстана и их экскурсионное изучение в курсе общебиологических дисциплин»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Атлас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600" b="0" i="0" u="non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рус.яз</a:t>
                      </a:r>
                      <a:r>
                        <a:rPr lang="ru-RU" sz="1600" b="0" i="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Э.А. </a:t>
                      </a:r>
                      <a:r>
                        <a:rPr kumimoji="0" lang="ru-RU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Гельдымамедова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к.б.н., преподаватель-исследователь ВШЕ  Павлодарского педагогического университета         </a:t>
                      </a:r>
                      <a:r>
                        <a:rPr kumimoji="0" lang="ru-RU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им.Ә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kumimoji="0" lang="ru-RU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Марғұлан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А.Б. </a:t>
                      </a:r>
                      <a:r>
                        <a:rPr kumimoji="0" lang="ru-RU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Калиева</a:t>
                      </a: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к.б.н., профессор, заведующая кафедрой «Биология и экология»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НАО «</a:t>
                      </a:r>
                      <a:r>
                        <a:rPr kumimoji="0" lang="ru-RU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Торайгыров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университет»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k-KZ" sz="1600" b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Протокол №3 от 22.12.2023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k-KZ" sz="1600" b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k-KZ" sz="1600" b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15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600" b="0" cap="all" baseline="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600" b="0" cap="all" baseline="0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81" marR="30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Тарасовская Н.Е.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Баймурзина</a:t>
                      </a:r>
                      <a:r>
                        <a:rPr lang="ru-RU" sz="1600" b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Б.Ж.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Алиясова</a:t>
                      </a:r>
                      <a:r>
                        <a:rPr lang="ru-RU" sz="1600" b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В.Н.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kern="1200" baseline="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Внеплановая работа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ВШЕ</a:t>
                      </a: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kern="1200" baseline="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«Дикорастущие растения северных регионов Казахстана – заменители</a:t>
                      </a:r>
                      <a:r>
                        <a:rPr lang="ru-RU" sz="1600" b="0" i="0" u="non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овощей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 салатной зелени</a:t>
                      </a:r>
                      <a:r>
                        <a:rPr lang="ru-RU" sz="1600" b="0" i="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Атлас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600" b="0" i="0" u="non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рус.яз</a:t>
                      </a:r>
                      <a:r>
                        <a:rPr lang="ru-RU" sz="1600" b="0" i="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Б.К. </a:t>
                      </a:r>
                      <a:r>
                        <a:rPr kumimoji="0" lang="ru-RU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Жумабекова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д.б.н., профессор ВШЕ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Павлодарского педагогического университета      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им. Ә. </a:t>
                      </a:r>
                      <a:r>
                        <a:rPr kumimoji="0" lang="ru-RU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Марғұлан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Ш. </a:t>
                      </a:r>
                      <a:r>
                        <a:rPr kumimoji="0" lang="ru-RU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Арынова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доктор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PhD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ассоциированный профессор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кафедры «Биологии и экологии»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НАО «</a:t>
                      </a:r>
                      <a:r>
                        <a:rPr kumimoji="0" lang="ru-RU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Торайгыров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университет»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51517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8643718"/>
              </p:ext>
            </p:extLst>
          </p:nvPr>
        </p:nvGraphicFramePr>
        <p:xfrm>
          <a:off x="27296" y="144111"/>
          <a:ext cx="12037327" cy="70638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200"/>
                <a:gridCol w="1842740"/>
                <a:gridCol w="3126111"/>
                <a:gridCol w="4244505"/>
                <a:gridCol w="2510771"/>
              </a:tblGrid>
              <a:tr h="5086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 cap="all" baseline="0" noProof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cap="all" baseline="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600" b="1" cap="all" baseline="0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81" marR="30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 cap="all" baseline="0" noProof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cap="all" baseline="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Автор</a:t>
                      </a:r>
                      <a:endParaRPr lang="ru-RU" sz="1600" b="1" cap="all" baseline="0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81" marR="30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 cap="all" baseline="0" noProof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cap="all" baseline="0" noProof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Атауы</a:t>
                      </a:r>
                      <a:r>
                        <a:rPr lang="ru-RU" sz="1600" b="1" cap="all" baseline="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 </a:t>
                      </a:r>
                      <a:r>
                        <a:rPr lang="ru-RU" sz="1600" b="1" i="0" cap="all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b="1" cap="all" baseline="0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81" marR="30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 cap="all" baseline="0" noProof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cap="all" baseline="0" noProof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Рецензенттер</a:t>
                      </a:r>
                      <a:r>
                        <a:rPr lang="ru-RU" sz="1600" b="1" cap="all" baseline="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</a:t>
                      </a:r>
                      <a:r>
                        <a:rPr lang="ru-RU" sz="1600" b="1" cap="all" baseline="0" noProof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РеЦЕнЗЕНТЫ</a:t>
                      </a:r>
                      <a:endParaRPr lang="ru-RU" sz="1600" b="1" cap="all" baseline="0" noProof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81" marR="30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САРАПШЫАҒАЛАУ</a:t>
                      </a:r>
                      <a:r>
                        <a:rPr kumimoji="0" lang="kk-KZ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ОЦЕНКА ЭКСПЕРТА</a:t>
                      </a:r>
                      <a:endParaRPr kumimoji="0" lang="ru-RU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0581" marR="30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415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0" cap="all" baseline="0" noProof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cap="all" baseline="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600" b="0" cap="all" baseline="0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81" marR="30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kern="1200" baseline="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Утегенова</a:t>
                      </a:r>
                      <a:r>
                        <a:rPr lang="ru-RU" sz="1600" b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М.С.,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Шолпанкулова</a:t>
                      </a:r>
                      <a:r>
                        <a:rPr lang="ru-RU" sz="1600" b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Г.К.,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Таженова</a:t>
                      </a:r>
                      <a:r>
                        <a:rPr lang="ru-RU" sz="1600" b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Г.Б.,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Аяпбергенова</a:t>
                      </a:r>
                      <a:r>
                        <a:rPr lang="ru-RU" sz="1600" b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Г.С.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Внеплановая работа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ВШП</a:t>
                      </a: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kern="1200" baseline="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i="0" u="non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«Основы формирования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профессиональной успешности»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Учебно-методическое пособие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(рус. яз.)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i="0" u="non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i="0" u="non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Б.Г. </a:t>
                      </a:r>
                      <a:r>
                        <a:rPr kumimoji="0" lang="ru-RU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Сарсенбаева</a:t>
                      </a: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к.п.н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., профессор ВШП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Павлодарского педагогического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университета </a:t>
                      </a:r>
                      <a:r>
                        <a:rPr kumimoji="0" lang="ru-RU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им.Ә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kumimoji="0" lang="ru-RU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Марғұлан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Г.М. </a:t>
                      </a:r>
                      <a:r>
                        <a:rPr kumimoji="0" lang="ru-RU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Тулекова</a:t>
                      </a: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доктор </a:t>
                      </a:r>
                      <a:r>
                        <a:rPr kumimoji="0" lang="ru-RU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PhD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ассоциированный профессор кафедры «Личностное развитие и образование»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НАО «</a:t>
                      </a:r>
                      <a:r>
                        <a:rPr kumimoji="0" lang="ru-RU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Торайгыров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университет»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k-KZ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k-KZ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k-KZ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Протокол №4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УМС 16.02.2024</a:t>
                      </a:r>
                    </a:p>
                    <a:p>
                      <a:pPr marL="0" indent="0" algn="ctr">
                        <a:buNone/>
                      </a:pPr>
                      <a:endParaRPr lang="ru-RU" sz="16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ctr">
                        <a:buNone/>
                      </a:pPr>
                      <a:endParaRPr lang="ru-RU" sz="16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757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0" cap="all" baseline="0" noProof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cap="all" baseline="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600" b="0" cap="all" baseline="0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81" marR="30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k-KZ" sz="1600" b="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Кожанова А.Е.,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Хамзина Ш.Ш.,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Байдалинова Б.А.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Внеплановая работа</a:t>
                      </a: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0" kern="12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ВШЕ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i="0" u="non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«Организация работы пришкольного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учебно-опытного участка»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Учебное пособие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600" b="0" i="0" u="non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рус.яз</a:t>
                      </a:r>
                      <a:r>
                        <a:rPr lang="ru-RU" sz="1600" b="0" i="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Б.Б. Габдулхаева,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к.б.н., ассоциированный профессор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Павлодарского педагогического университета         </a:t>
                      </a:r>
                      <a:r>
                        <a:rPr kumimoji="0" lang="ru-RU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им.Ә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kumimoji="0" lang="ru-RU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Марғұлан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С. </a:t>
                      </a:r>
                      <a:r>
                        <a:rPr kumimoji="0" lang="ru-RU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Ксембава</a:t>
                      </a: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к.п.н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., декан факультета «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Foundation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»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НАО «</a:t>
                      </a:r>
                      <a:r>
                        <a:rPr kumimoji="0" lang="ru-RU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Торайгыров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университет»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indent="0" algn="ctr">
                        <a:buNone/>
                      </a:pPr>
                      <a:endParaRPr lang="ru-RU" sz="16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415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cap="all" baseline="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600" b="0" cap="all" baseline="0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81" marR="30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k-KZ" sz="1600" b="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Тарасовская Н.Е.,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Алиясова В.Н.,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Баймурзина Б.Ж.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Внеплановая работа</a:t>
                      </a: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0" kern="1200" baseline="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ВШЕ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i="0" u="non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600" b="0" i="0" u="non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Крахмалоносные</a:t>
                      </a:r>
                      <a:r>
                        <a:rPr lang="ru-RU" sz="1600" b="0" i="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дикорастущие            растения северных регионов Казахстана и источники растительных белков»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Учебное пособие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(рус. яз.)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Б.К. </a:t>
                      </a:r>
                      <a:r>
                        <a:rPr kumimoji="0" lang="ru-RU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Жумабекова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д.б.н., профессор ВШЕ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Павлодарского педагогического университета         </a:t>
                      </a:r>
                      <a:r>
                        <a:rPr kumimoji="0" lang="ru-RU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им.Ә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kumimoji="0" lang="ru-RU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Марғұлан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Ш.Арынова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доктор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PhD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ассоциированный профессор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кафедры «Биологии и экологии»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НАО «</a:t>
                      </a:r>
                      <a:r>
                        <a:rPr kumimoji="0" lang="ru-RU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Торайгыров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университет»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64531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8285833"/>
              </p:ext>
            </p:extLst>
          </p:nvPr>
        </p:nvGraphicFramePr>
        <p:xfrm>
          <a:off x="0" y="570476"/>
          <a:ext cx="12192000" cy="65129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224"/>
                <a:gridCol w="1893713"/>
                <a:gridCol w="3144020"/>
                <a:gridCol w="4498727"/>
                <a:gridCol w="2338316"/>
              </a:tblGrid>
              <a:tr h="7651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cap="all" baseline="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600" b="1" cap="all" baseline="0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81" marR="30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 cap="all" baseline="0" noProof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cap="all" baseline="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Автор</a:t>
                      </a:r>
                      <a:endParaRPr lang="ru-RU" sz="1600" b="1" cap="all" baseline="0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81" marR="30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 cap="all" baseline="0" noProof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cap="all" baseline="0" noProof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Атауы</a:t>
                      </a:r>
                      <a:r>
                        <a:rPr lang="ru-RU" sz="1600" b="1" cap="all" baseline="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 </a:t>
                      </a:r>
                      <a:r>
                        <a:rPr lang="ru-RU" sz="1600" b="1" i="0" cap="all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b="1" cap="all" baseline="0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81" marR="30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 cap="all" baseline="0" noProof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cap="all" baseline="0" noProof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Рецензенттер</a:t>
                      </a:r>
                      <a:r>
                        <a:rPr lang="ru-RU" sz="1600" b="1" cap="all" baseline="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</a:t>
                      </a:r>
                      <a:r>
                        <a:rPr lang="ru-RU" sz="1600" b="1" cap="all" baseline="0" noProof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РеЦЕнЗЕНТЫ</a:t>
                      </a:r>
                      <a:endParaRPr lang="ru-RU" sz="1600" b="1" cap="all" baseline="0" noProof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81" marR="30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САРАПШЫАҒАЛАУ</a:t>
                      </a:r>
                      <a:r>
                        <a:rPr kumimoji="0" lang="kk-KZ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ОЦЕНКА ЭКСПЕРТА</a:t>
                      </a:r>
                      <a:endParaRPr kumimoji="0" lang="ru-RU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0581" marR="30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410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k-KZ" sz="1600" b="0" cap="all" baseline="0" noProof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cap="all" baseline="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600" b="0" cap="all" baseline="0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81" marR="30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Каримова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Б.Е.,</a:t>
                      </a:r>
                    </a:p>
                    <a:p>
                      <a:pPr algn="ctr"/>
                      <a:r>
                        <a:rPr lang="ru-RU" sz="16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Жумабекова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Б.К.,</a:t>
                      </a:r>
                    </a:p>
                    <a:p>
                      <a:pPr algn="ctr"/>
                      <a:r>
                        <a:rPr lang="ru-RU" sz="16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Хамзина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Ш.Ш.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Внеплановая работа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ВШЕ</a:t>
                      </a: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«Лабораторные работы по биологии с использованием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виртуалной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лаборатории»</a:t>
                      </a:r>
                    </a:p>
                    <a:p>
                      <a:pPr algn="ctr"/>
                      <a:r>
                        <a:rPr lang="kk-KZ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Учебное пособие</a:t>
                      </a:r>
                      <a:endParaRPr lang="kk-KZ" sz="16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kk-KZ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(рус.яз.)</a:t>
                      </a:r>
                    </a:p>
                    <a:p>
                      <a:pPr algn="ctr"/>
                      <a:endParaRPr lang="kk-KZ" sz="16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Г.К.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Тулиндинова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к.б.н. руководитель ОП «Биология»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ВШЕ Павлодарского педагогического 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университета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им.Ә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Марғұлан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А.Б.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Калиева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к.б.н., профессор кафедры «Биология и экология» 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НАО «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Торайгыров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университет»</a:t>
                      </a:r>
                    </a:p>
                    <a:p>
                      <a:pPr algn="ctr"/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indent="0" algn="ctr">
                        <a:buNone/>
                      </a:pPr>
                      <a:endParaRPr lang="ru-RU" sz="16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Протокол №4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УМС 16.02.2024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656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0" cap="all" baseline="0" noProof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cap="all" baseline="0" noProof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600" b="0" cap="all" baseline="0" noProof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581" marR="305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kern="1200" baseline="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Айткенов</a:t>
                      </a:r>
                      <a:r>
                        <a:rPr lang="ru-RU" sz="1600" b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З.Ш.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Внеплановая работа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ВШГН</a:t>
                      </a: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kern="1200" baseline="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k-KZ" sz="1600" b="0" i="0" u="non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0" i="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«Ғалым</a:t>
                      </a:r>
                      <a:r>
                        <a:rPr lang="kk-KZ" sz="1600" b="0" i="0" u="non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тарихшы –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0" i="0" u="non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Серікбай Бейсембаев</a:t>
                      </a:r>
                      <a:r>
                        <a:rPr lang="kk-KZ" sz="1600" b="0" i="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0" i="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Оқу құралы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0" i="0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(каз.яз.)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k-KZ" sz="1600" b="0" i="0" u="non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i="0" u="non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А.М. Садыкова,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доктор 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PhD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ассоциированный профессор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Павлодарского педагогического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университета </a:t>
                      </a:r>
                      <a:r>
                        <a:rPr kumimoji="0" lang="ru-RU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им.Ә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kumimoji="0" lang="ru-RU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Марғұлан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Л.К. </a:t>
                      </a:r>
                      <a:r>
                        <a:rPr kumimoji="0" lang="ru-RU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Жүсіпова</a:t>
                      </a: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д.и.н., ассоциированный профессор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НАО «</a:t>
                      </a:r>
                      <a:r>
                        <a:rPr kumimoji="0" lang="ru-RU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Торайгыров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университет»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1800"/>
            <a:ext cx="12192000" cy="538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26099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df7a2bb4e926151b857f3f344ab740563a3ab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Параллакс</Template>
  <TotalTime>4318</TotalTime>
  <Words>2358</Words>
  <Application>Microsoft Office PowerPoint</Application>
  <PresentationFormat>Широкоэкранный</PresentationFormat>
  <Paragraphs>835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</vt:lpstr>
      <vt:lpstr>Calibri</vt:lpstr>
      <vt:lpstr>Corbel</vt:lpstr>
      <vt:lpstr>Times New Roman</vt:lpstr>
      <vt:lpstr>Параллакс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Протокол № 7 Повестка дня:</dc:title>
  <dc:creator>Ахметова Лаура Нуржановна</dc:creator>
  <cp:lastModifiedBy>Ахметова Лаура Нуржановна</cp:lastModifiedBy>
  <cp:revision>419</cp:revision>
  <cp:lastPrinted>2023-09-22T03:28:09Z</cp:lastPrinted>
  <dcterms:created xsi:type="dcterms:W3CDTF">2018-04-11T11:39:13Z</dcterms:created>
  <dcterms:modified xsi:type="dcterms:W3CDTF">2024-06-19T07:06:51Z</dcterms:modified>
</cp:coreProperties>
</file>